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307" r:id="rId5"/>
    <p:sldId id="258" r:id="rId6"/>
    <p:sldId id="324" r:id="rId7"/>
    <p:sldId id="309" r:id="rId8"/>
    <p:sldId id="310" r:id="rId9"/>
    <p:sldId id="322" r:id="rId10"/>
    <p:sldId id="318" r:id="rId11"/>
    <p:sldId id="313" r:id="rId12"/>
    <p:sldId id="283" r:id="rId13"/>
    <p:sldId id="284" r:id="rId14"/>
    <p:sldId id="299" r:id="rId15"/>
    <p:sldId id="323" r:id="rId16"/>
    <p:sldId id="301" r:id="rId17"/>
    <p:sldId id="285" r:id="rId18"/>
    <p:sldId id="286" r:id="rId19"/>
    <p:sldId id="296" r:id="rId20"/>
    <p:sldId id="287" r:id="rId21"/>
    <p:sldId id="320" r:id="rId22"/>
    <p:sldId id="321" r:id="rId23"/>
    <p:sldId id="290" r:id="rId24"/>
    <p:sldId id="294" r:id="rId25"/>
    <p:sldId id="314" r:id="rId26"/>
    <p:sldId id="315" r:id="rId2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ánová Irena" initials="PI" lastIdx="1" clrIdx="0">
    <p:extLst>
      <p:ext uri="{19B8F6BF-5375-455C-9EA6-DF929625EA0E}">
        <p15:presenceInfo xmlns:p15="http://schemas.microsoft.com/office/powerpoint/2012/main" userId="Palánová Ire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9E80"/>
    <a:srgbClr val="595959"/>
    <a:srgbClr val="376C9B"/>
    <a:srgbClr val="6C3088"/>
    <a:srgbClr val="C65094"/>
    <a:srgbClr val="004B80"/>
    <a:srgbClr val="FF9D26"/>
    <a:srgbClr val="F296C0"/>
    <a:srgbClr val="3A8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FE857-01BC-47AC-AEEA-0D4FA838295D}" type="datetimeFigureOut">
              <a:rPr lang="cs-CZ" smtClean="0"/>
              <a:t>01.03.2024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18588-B936-4375-B460-EBEA1D4B84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629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ss.cz/co-je-europass/profil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ss.cz/co-je-europass/test-digitalnich-dovednosti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ss.cz/co-je-europass/profi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ss.cz/co-je-europass/doklad-o-stazi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Calibri"/>
              <a:buChar char="-"/>
            </a:pPr>
            <a:r>
              <a:rPr lang="en-US"/>
              <a:t>https://europa.eu/europass/digitalskills/screen/home?referrer=epass&amp;route=%2Fen&amp;lang=cs</a:t>
            </a:r>
            <a:endParaRPr lang="en-US"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>
                <a:cs typeface="Calibri"/>
              </a:rPr>
              <a:t>QR </a:t>
            </a:r>
            <a:r>
              <a:rPr lang="en-US" err="1">
                <a:cs typeface="Calibri"/>
              </a:rPr>
              <a:t>přímo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na</a:t>
            </a:r>
            <a:r>
              <a:rPr lang="en-US">
                <a:cs typeface="Calibri"/>
              </a:rPr>
              <a:t> test </a:t>
            </a:r>
            <a:r>
              <a:rPr lang="en-US" err="1">
                <a:cs typeface="Calibri"/>
              </a:rPr>
              <a:t>digi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dovedností</a:t>
            </a:r>
            <a:endParaRPr lang="en-US">
              <a:cs typeface="Calibri"/>
            </a:endParaRPr>
          </a:p>
          <a:p>
            <a:pPr marL="285750" indent="-285750">
              <a:buFont typeface="Calibri"/>
              <a:buChar char="-"/>
            </a:pPr>
            <a:endParaRPr lang="en-US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18588-B936-4375-B460-EBEA1D4B84B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69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Vložit QR kód na stránku profilu: </a:t>
            </a:r>
            <a:r>
              <a:rPr lang="cs-CZ">
                <a:hlinkClick r:id="rId3"/>
              </a:rPr>
              <a:t>https://europass.cz/co-je-europass/profil</a:t>
            </a:r>
            <a:r>
              <a:rPr lang="cs-CZ"/>
              <a:t> 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18588-B936-4375-B460-EBEA1D4B84B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819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Detail</a:t>
            </a:r>
            <a:r>
              <a:rPr lang="cs-CZ" baseline="0"/>
              <a:t> podnikavé zkušenosti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18588-B936-4375-B460-EBEA1D4B84B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568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cs typeface="Calibri"/>
              </a:rPr>
              <a:t>Vložit QR kód na web: </a:t>
            </a:r>
            <a:r>
              <a:rPr lang="cs-CZ">
                <a:hlinkClick r:id="rId3"/>
              </a:rPr>
              <a:t>https://europass.cz/co-je-europass/test-digitalnich-dovednosti</a:t>
            </a:r>
            <a:r>
              <a:rPr lang="cs-CZ"/>
              <a:t> </a:t>
            </a:r>
            <a:endParaRPr lang="cs-CZ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18588-B936-4375-B460-EBEA1D4B84B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126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cs typeface="Calibri"/>
              </a:rPr>
              <a:t>Vložit QR kód na stránku profilu: </a:t>
            </a:r>
            <a:r>
              <a:rPr lang="cs-CZ">
                <a:hlinkClick r:id="rId3"/>
              </a:rPr>
              <a:t>https://europass.cz/co-je-europass/profil</a:t>
            </a:r>
            <a:r>
              <a:rPr lang="cs-CZ"/>
              <a:t> </a:t>
            </a:r>
            <a:endParaRPr lang="cs-CZ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18588-B936-4375-B460-EBEA1D4B84B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3562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knihovna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18588-B936-4375-B460-EBEA1D4B84B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419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knihovna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18588-B936-4375-B460-EBEA1D4B84B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621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Klára</a:t>
            </a:r>
            <a:r>
              <a:rPr lang="cs-CZ" baseline="0"/>
              <a:t> Veselá – aby byla vidět fiktivní firma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18588-B936-4375-B460-EBEA1D4B84B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892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Detail</a:t>
            </a:r>
            <a:r>
              <a:rPr lang="cs-CZ" baseline="0"/>
              <a:t> podnikavé zkušenosti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18588-B936-4375-B460-EBEA1D4B84B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909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INCIEN</a:t>
            </a:r>
            <a:r>
              <a:rPr lang="cs-CZ" baseline="0"/>
              <a:t> – náhled – dobrovolnická zkušenost v </a:t>
            </a:r>
            <a:r>
              <a:rPr lang="cs-CZ"/>
              <a:t>CV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18588-B936-4375-B460-EBEA1D4B84B8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395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INCIEN</a:t>
            </a:r>
            <a:r>
              <a:rPr lang="cs-CZ" baseline="0"/>
              <a:t> – náhled Dovednosti získané v průběhu dobrovolnické aktivity</a:t>
            </a:r>
          </a:p>
          <a:p>
            <a:r>
              <a:rPr lang="cs-CZ">
                <a:cs typeface="Calibri"/>
              </a:rPr>
              <a:t>Přidat QR na </a:t>
            </a:r>
            <a:r>
              <a:rPr lang="cs-CZ">
                <a:hlinkClick r:id="rId3"/>
              </a:rPr>
              <a:t>https://europass.cz/co-je-europass/doklad-o-stazi</a:t>
            </a:r>
            <a:r>
              <a:rPr lang="cs-CZ"/>
              <a:t> </a:t>
            </a:r>
            <a:endParaRPr lang="cs-CZ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18588-B936-4375-B460-EBEA1D4B84B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007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1. 3. 2024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641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1. 3. 2024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607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1. 3. 2024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232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1. 3. 2024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465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1. 3. 2024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6416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1. 3. 2024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485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1. 3. 2024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942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1. 3. 2024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19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1. 3. 2024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290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1. 3. 2024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904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1. 3. 2024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489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D8AD8-DC3E-45B3-A6C0-C34622C946A7}" type="datetimeFigureOut">
              <a:rPr lang="sk-SK" smtClean="0"/>
              <a:t>1. 3. 2024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873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sco/portal/hom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hyperlink" Target="http://www.europass.cz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qf.cz/" TargetMode="External"/><Relationship Id="rId5" Type="http://schemas.openxmlformats.org/officeDocument/2006/relationships/hyperlink" Target="http://www.europass.cz/" TargetMode="External"/><Relationship Id="rId4" Type="http://schemas.openxmlformats.org/officeDocument/2006/relationships/hyperlink" Target="mailto:europass@npi.cz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ass.cz/dovednosti-budoucnosti/zelene-dovednosti" TargetMode="External"/><Relationship Id="rId3" Type="http://schemas.openxmlformats.org/officeDocument/2006/relationships/hyperlink" Target="https://europass.cz/dovednosti-budoucnosti/mekke-dovednosti" TargetMode="External"/><Relationship Id="rId7" Type="http://schemas.openxmlformats.org/officeDocument/2006/relationships/hyperlink" Target="https://europass.cz/dovednosti-budoucnosti/digitalni-dovednosti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uropass.cz/dovednosti-budoucnosti/rizeni-kariery" TargetMode="External"/><Relationship Id="rId5" Type="http://schemas.openxmlformats.org/officeDocument/2006/relationships/hyperlink" Target="https://europass.cz/dovednosti-budoucnosti/jak-to-vidi-zamestnavatele" TargetMode="External"/><Relationship Id="rId4" Type="http://schemas.openxmlformats.org/officeDocument/2006/relationships/hyperlink" Target="https://europass.cz/dovednosti-budoucnosti/podnikavos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hyperlink" Target="https://europass.cz/co-je-europass/test-digitalnich-dovednosti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ss.cz/co-je-europass/europass-portfolio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obrazovka&#10;&#10;Popis se vygeneroval automaticky.">
            <a:extLst>
              <a:ext uri="{FF2B5EF4-FFF2-40B4-BE49-F238E27FC236}">
                <a16:creationId xmlns:a16="http://schemas.microsoft.com/office/drawing/2014/main" id="{0CF6DE5F-A614-4B12-8A31-E70D75FB87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" t="7547" r="-27" b="60"/>
          <a:stretch/>
        </p:blipFill>
        <p:spPr>
          <a:xfrm>
            <a:off x="-8362" y="-58993"/>
            <a:ext cx="12200362" cy="614225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63434" y="2083894"/>
            <a:ext cx="9102946" cy="2498102"/>
          </a:xfrm>
        </p:spPr>
        <p:txBody>
          <a:bodyPr>
            <a:normAutofit/>
          </a:bodyPr>
          <a:lstStyle/>
          <a:p>
            <a:r>
              <a:rPr lang="cs-CZ" sz="62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Jak na dovednosti budoucnosti</a:t>
            </a:r>
            <a:endParaRPr lang="sk-SK" sz="6200" b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4600" y="5063933"/>
            <a:ext cx="9154438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>
                <a:latin typeface="Open sans"/>
              </a:rPr>
              <a:t>Národní centrum </a:t>
            </a:r>
            <a:r>
              <a:rPr lang="sk-SK" dirty="0" err="1">
                <a:latin typeface="Open sans"/>
              </a:rPr>
              <a:t>Europass</a:t>
            </a:r>
            <a:r>
              <a:rPr lang="sk-SK" dirty="0">
                <a:latin typeface="Open sans"/>
              </a:rPr>
              <a:t> ČR</a:t>
            </a:r>
            <a:br>
              <a:rPr lang="sk-SK" dirty="0">
                <a:latin typeface="Open sans"/>
              </a:rPr>
            </a:br>
            <a:endParaRPr lang="sk-SK" dirty="0">
              <a:latin typeface="Open sans"/>
            </a:endParaRPr>
          </a:p>
        </p:txBody>
      </p:sp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68" y="5943600"/>
            <a:ext cx="3920094" cy="58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310" y="5781368"/>
            <a:ext cx="3097393" cy="783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2790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43469B60-37C8-44CB-9D8D-1BAD586E95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268360" y="1474839"/>
            <a:ext cx="10495997" cy="240065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5000" b="1" dirty="0">
                <a:solidFill>
                  <a:srgbClr val="000000"/>
                </a:solidFill>
                <a:latin typeface="Open sans"/>
              </a:rPr>
              <a:t>Europass zaznamená kromě vzdělání také vaše dovednosti, projekty a zkušenosti</a:t>
            </a:r>
            <a:endParaRPr lang="cs-CZ" sz="5000" dirty="0">
              <a:latin typeface="Open san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268360" y="3515033"/>
            <a:ext cx="9483213" cy="25545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pl-PL" sz="4000" dirty="0">
              <a:solidFill>
                <a:srgbClr val="000000"/>
              </a:solidFill>
              <a:latin typeface="Open sans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4000" dirty="0">
                <a:solidFill>
                  <a:srgbClr val="000000"/>
                </a:solidFill>
                <a:latin typeface="Open sans"/>
              </a:rPr>
              <a:t>moderní online formou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4000" dirty="0">
                <a:solidFill>
                  <a:srgbClr val="000000"/>
                </a:solidFill>
                <a:latin typeface="Open sans"/>
              </a:rPr>
              <a:t>jednoduše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4000" dirty="0">
                <a:solidFill>
                  <a:srgbClr val="000000"/>
                </a:solidFill>
                <a:latin typeface="Open sans"/>
              </a:rPr>
              <a:t>ve více jazycích zároveň</a:t>
            </a:r>
          </a:p>
        </p:txBody>
      </p:sp>
      <p:sp>
        <p:nvSpPr>
          <p:cNvPr id="4" name="Obdĺžnik 2">
            <a:extLst>
              <a:ext uri="{FF2B5EF4-FFF2-40B4-BE49-F238E27FC236}">
                <a16:creationId xmlns:a16="http://schemas.microsoft.com/office/drawing/2014/main" id="{461D7784-A4C3-480A-9388-792365872C5C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 -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přehled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možností pro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studenty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a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absolventy</a:t>
            </a:r>
            <a:endParaRPr lang="sk-SK" sz="2400" b="1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53031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5">
            <a:extLst>
              <a:ext uri="{FF2B5EF4-FFF2-40B4-BE49-F238E27FC236}">
                <a16:creationId xmlns:a16="http://schemas.microsoft.com/office/drawing/2014/main" id="{240BCA7A-3C36-4EE1-ABE2-CDFC9B33C8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2" name="AutoShape 2" descr="https://westeurope1-mediap.svc.ms/transform/thumbnail?provider=spo&amp;inputFormat=jpg&amp;cs=fFNQTw&amp;docid=https%3A%2F%2Fnidv.sharepoint.com%3A443%2F_api%2Fv2.0%2Fdrives%2Fb!VQFiurvjM0a7xsmuV7wSkwkgvJGlTBRLsnCbNvNcx7Nn6SpwwyWjRI8Fnk2ECup4%2Fitems%2F01J6MJ4IXLYP7XKYGJRBA3YU3XTIQCHA6M%3Fversion%3DPublished&amp;access_token=eyJ0eXAiOiJKV1QiLCJhbGciOiJub25lIn0.eyJhdWQiOiIwMDAwMDAwMy0wMDAwLTBmZjEtY2UwMC0wMDAwMDAwMDAwMDAvbmlkdi5zaGFyZXBvaW50LmNvbUBmODY4ODExZS01MzYwLTRhZWEtYTEzNy04OTBiMzQ4NWQ0M2EiLCJpc3MiOiIwMDAwMDAwMy0wMDAwLTBmZjEtY2UwMC0wMDAwMDAwMDAwMDAiLCJuYmYiOiIxNjE2NjE5NjAwIiwiZXhwIjoiMTYxNjY0MTIwMCIsImVuZHBvaW50dXJsIjoiS3VvSnpvdTk0TFdTZ01qQVlrUzduTE5pVjNGOGErbm43c2lQNE5BWEZOND0iLCJlbmRwb2ludHVybExlbmd0aCI6IjExMSIsImlzbG9vcGJhY2siOiJUcnVlIiwidmVyIjoiaGFzaGVkcHJvb2Z0b2tlbiIsInNpdGVpZCI6IlltRTJNakF4TlRVdFpUTmlZaTAwTmpNekxXSmlZell0WXpsaFpUVTNZbU14TWpreiIsInNpZ25pbl9zdGF0ZSI6IltcImttc2lcIl0iLCJuYW1laWQiOiIwIy5mfG1lbWJlcnNoaXB8aXJlbmEucGFsYW5vdmFAbnBpLmN6IiwibmlpIjoibWljcm9zb2Z0LnNoYXJlcG9pbnQiLCJpc3VzZXIiOiJ0cnVlIiwiY2FjaGVrZXkiOiIwaC5mfG1lbWJlcnNoaXB8MTAwMzIwMDA5MzNjYjFhY0BsaXZlLmNvbSIsInR0IjoiMCIsInVzZVBlcnNpc3RlbnRDb29raWUiOiIzIn0.SWc2enpYVU9hTVpBMVF0UWFKVG5FTEwyUXBQYVZwb2ZKQUlaSEdrdXRHOD0&amp;encodeFailures=1&amp;srcWidth=&amp;srcHeight=&amp;width=665&amp;height=577&amp;action=Acces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568" y="1056639"/>
            <a:ext cx="9457224" cy="5717593"/>
          </a:xfrm>
          <a:prstGeom prst="rect">
            <a:avLst/>
          </a:prstGeom>
        </p:spPr>
      </p:pic>
      <p:sp>
        <p:nvSpPr>
          <p:cNvPr id="6" name="Obdĺžnik 2">
            <a:extLst>
              <a:ext uri="{FF2B5EF4-FFF2-40B4-BE49-F238E27FC236}">
                <a16:creationId xmlns:a16="http://schemas.microsoft.com/office/drawing/2014/main" id="{CD083DD5-A3A8-4616-AC87-88590AE7975A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 -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přehled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možností pro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studenty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a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absolventy</a:t>
            </a:r>
            <a:endParaRPr lang="sk-SK" sz="2400" b="1">
              <a:solidFill>
                <a:schemeClr val="bg1"/>
              </a:solidFill>
              <a:latin typeface="Open sans"/>
            </a:endParaRPr>
          </a:p>
        </p:txBody>
      </p:sp>
      <p:pic>
        <p:nvPicPr>
          <p:cNvPr id="3" name="Obrázek 6">
            <a:extLst>
              <a:ext uri="{FF2B5EF4-FFF2-40B4-BE49-F238E27FC236}">
                <a16:creationId xmlns:a16="http://schemas.microsoft.com/office/drawing/2014/main" id="{C897ED48-219F-47D3-B0DF-6259E8D0E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9560" y="3173735"/>
            <a:ext cx="3438768" cy="3438768"/>
          </a:xfrm>
          <a:prstGeom prst="rect">
            <a:avLst/>
          </a:prstGeom>
          <a:ln w="28575"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4103112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5">
            <a:extLst>
              <a:ext uri="{FF2B5EF4-FFF2-40B4-BE49-F238E27FC236}">
                <a16:creationId xmlns:a16="http://schemas.microsoft.com/office/drawing/2014/main" id="{5A9EA0D4-B0E2-4B93-A952-FE3939A2DA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2" name="AutoShape 2" descr="https://westeurope1-mediap.svc.ms/transform/thumbnail?provider=spo&amp;inputFormat=jpg&amp;cs=fFNQTw&amp;docid=https%3A%2F%2Fnidv.sharepoint.com%3A443%2F_api%2Fv2.0%2Fdrives%2Fb!VQFiurvjM0a7xsmuV7wSkwkgvJGlTBRLsnCbNvNcx7Nn6SpwwyWjRI8Fnk2ECup4%2Fitems%2F01J6MJ4IXLYP7XKYGJRBA3YU3XTIQCHA6M%3Fversion%3DPublished&amp;access_token=eyJ0eXAiOiJKV1QiLCJhbGciOiJub25lIn0.eyJhdWQiOiIwMDAwMDAwMy0wMDAwLTBmZjEtY2UwMC0wMDAwMDAwMDAwMDAvbmlkdi5zaGFyZXBvaW50LmNvbUBmODY4ODExZS01MzYwLTRhZWEtYTEzNy04OTBiMzQ4NWQ0M2EiLCJpc3MiOiIwMDAwMDAwMy0wMDAwLTBmZjEtY2UwMC0wMDAwMDAwMDAwMDAiLCJuYmYiOiIxNjE2NjE5NjAwIiwiZXhwIjoiMTYxNjY0MTIwMCIsImVuZHBvaW50dXJsIjoiS3VvSnpvdTk0TFdTZ01qQVlrUzduTE5pVjNGOGErbm43c2lQNE5BWEZOND0iLCJlbmRwb2ludHVybExlbmd0aCI6IjExMSIsImlzbG9vcGJhY2siOiJUcnVlIiwidmVyIjoiaGFzaGVkcHJvb2Z0b2tlbiIsInNpdGVpZCI6IlltRTJNakF4TlRVdFpUTmlZaTAwTmpNekxXSmlZell0WXpsaFpUVTNZbU14TWpreiIsInNpZ25pbl9zdGF0ZSI6IltcImttc2lcIl0iLCJuYW1laWQiOiIwIy5mfG1lbWJlcnNoaXB8aXJlbmEucGFsYW5vdmFAbnBpLmN6IiwibmlpIjoibWljcm9zb2Z0LnNoYXJlcG9pbnQiLCJpc3VzZXIiOiJ0cnVlIiwiY2FjaGVrZXkiOiIwaC5mfG1lbWJlcnNoaXB8MTAwMzIwMDA5MzNjYjFhY0BsaXZlLmNvbSIsInR0IjoiMCIsInVzZVBlcnNpc3RlbnRDb29raWUiOiIzIn0.SWc2enpYVU9hTVpBMVF0UWFKVG5FTEwyUXBQYVZwb2ZKQUlaSEdrdXRHOD0&amp;encodeFailures=1&amp;srcWidth=&amp;srcHeight=&amp;width=665&amp;height=577&amp;action=Acces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4" name="Picture 2" descr="https://westeurope1-mediap.svc.ms/transform/thumbnail?provider=spo&amp;inputFormat=jpg&amp;cs=fFNQTw&amp;docid=https%3A%2F%2Fnidv.sharepoint.com%3A443%2F_api%2Fv2.0%2Fdrives%2Fb!VQFiurvjM0a7xsmuV7wSkwkgvJGlTBRLsnCbNvNcx7Nn6SpwwyWjRI8Fnk2ECup4%2Fitems%2F01J6MJ4IQYF4PCMOXWZRCLT2WXPRM6MOWP%3Fversion%3DPublished&amp;access_token=eyJ0eXAiOiJKV1QiLCJhbGciOiJub25lIn0.eyJhdWQiOiIwMDAwMDAwMy0wMDAwLTBmZjEtY2UwMC0wMDAwMDAwMDAwMDAvbmlkdi5zaGFyZXBvaW50LmNvbUBmODY4ODExZS01MzYwLTRhZWEtYTEzNy04OTBiMzQ4NWQ0M2EiLCJpc3MiOiIwMDAwMDAwMy0wMDAwLTBmZjEtY2UwMC0wMDAwMDAwMDAwMDAiLCJuYmYiOiIxNjE2NjE5NjAwIiwiZXhwIjoiMTYxNjY0MTIwMCIsImVuZHBvaW50dXJsIjoiS3VvSnpvdTk0TFdTZ01qQVlrUzduTE5pVjNGOGErbm43c2lQNE5BWEZOND0iLCJlbmRwb2ludHVybExlbmd0aCI6IjExMSIsImlzbG9vcGJhY2siOiJUcnVlIiwidmVyIjoiaGFzaGVkcHJvb2Z0b2tlbiIsInNpdGVpZCI6IlltRTJNakF4TlRVdFpUTmlZaTAwTmpNekxXSmlZell0WXpsaFpUVTNZbU14TWpreiIsInNpZ25pbl9zdGF0ZSI6IltcImttc2lcIl0iLCJuYW1laWQiOiIwIy5mfG1lbWJlcnNoaXB8aXJlbmEucGFsYW5vdmFAbnBpLmN6IiwibmlpIjoibWljcm9zb2Z0LnNoYXJlcG9pbnQiLCJpc3VzZXIiOiJ0cnVlIiwiY2FjaGVrZXkiOiIwaC5mfG1lbWJlcnNoaXB8MTAwMzIwMDA5MzNjYjFhY0BsaXZlLmNvbSIsInR0IjoiMCIsInVzZVBlcnNpc3RlbnRDb29raWUiOiIzIn0.SWc2enpYVU9hTVpBMVF0UWFKVG5FTEwyUXBQYVZwb2ZKQUlaSEdrdXRHOD0&amp;encodeFailures=1&amp;srcWidth=&amp;srcHeight=&amp;width=1026&amp;height=625&amp;action=Acc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973" y="1049558"/>
            <a:ext cx="9396473" cy="572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2">
            <a:extLst>
              <a:ext uri="{FF2B5EF4-FFF2-40B4-BE49-F238E27FC236}">
                <a16:creationId xmlns:a16="http://schemas.microsoft.com/office/drawing/2014/main" id="{2B4417B8-CECB-48BC-B1AE-2C7FA7CA14F2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 -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přehled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možností pro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studenty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a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absolventy</a:t>
            </a:r>
            <a:endParaRPr lang="sk-SK" sz="2400" b="1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89913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253080EE-03AE-40D4-8C82-F94688736E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676" y="860818"/>
            <a:ext cx="7966647" cy="5997182"/>
          </a:xfrm>
          <a:prstGeom prst="rect">
            <a:avLst/>
          </a:prstGeom>
        </p:spPr>
      </p:pic>
      <p:pic>
        <p:nvPicPr>
          <p:cNvPr id="4" name="Obrázek 5">
            <a:extLst>
              <a:ext uri="{FF2B5EF4-FFF2-40B4-BE49-F238E27FC236}">
                <a16:creationId xmlns:a16="http://schemas.microsoft.com/office/drawing/2014/main" id="{41475161-9615-4900-B8B7-E5DD2B9C98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842"/>
          <a:stretch/>
        </p:blipFill>
        <p:spPr>
          <a:xfrm>
            <a:off x="0" y="-89432"/>
            <a:ext cx="12195858" cy="1275814"/>
          </a:xfrm>
          <a:prstGeom prst="rect">
            <a:avLst/>
          </a:prstGeom>
        </p:spPr>
      </p:pic>
      <p:sp>
        <p:nvSpPr>
          <p:cNvPr id="2" name="AutoShape 2" descr="https://westeurope1-mediap.svc.ms/transform/thumbnail?provider=spo&amp;inputFormat=jpg&amp;cs=fFNQTw&amp;docid=https%3A%2F%2Fnidv.sharepoint.com%3A443%2F_api%2Fv2.0%2Fdrives%2Fb!VQFiurvjM0a7xsmuV7wSkwkgvJGlTBRLsnCbNvNcx7Nn6SpwwyWjRI8Fnk2ECup4%2Fitems%2F01J6MJ4IXLYP7XKYGJRBA3YU3XTIQCHA6M%3Fversion%3DPublished&amp;access_token=eyJ0eXAiOiJKV1QiLCJhbGciOiJub25lIn0.eyJhdWQiOiIwMDAwMDAwMy0wMDAwLTBmZjEtY2UwMC0wMDAwMDAwMDAwMDAvbmlkdi5zaGFyZXBvaW50LmNvbUBmODY4ODExZS01MzYwLTRhZWEtYTEzNy04OTBiMzQ4NWQ0M2EiLCJpc3MiOiIwMDAwMDAwMy0wMDAwLTBmZjEtY2UwMC0wMDAwMDAwMDAwMDAiLCJuYmYiOiIxNjE2NjE5NjAwIiwiZXhwIjoiMTYxNjY0MTIwMCIsImVuZHBvaW50dXJsIjoiS3VvSnpvdTk0TFdTZ01qQVlrUzduTE5pVjNGOGErbm43c2lQNE5BWEZOND0iLCJlbmRwb2ludHVybExlbmd0aCI6IjExMSIsImlzbG9vcGJhY2siOiJUcnVlIiwidmVyIjoiaGFzaGVkcHJvb2Z0b2tlbiIsInNpdGVpZCI6IlltRTJNakF4TlRVdFpUTmlZaTAwTmpNekxXSmlZell0WXpsaFpUVTNZbU14TWpreiIsInNpZ25pbl9zdGF0ZSI6IltcImttc2lcIl0iLCJuYW1laWQiOiIwIy5mfG1lbWJlcnNoaXB8aXJlbmEucGFsYW5vdmFAbnBpLmN6IiwibmlpIjoibWljcm9zb2Z0LnNoYXJlcG9pbnQiLCJpc3VzZXIiOiJ0cnVlIiwiY2FjaGVrZXkiOiIwaC5mfG1lbWJlcnNoaXB8MTAwMzIwMDA5MzNjYjFhY0BsaXZlLmNvbSIsInR0IjoiMCIsInVzZVBlcnNpc3RlbnRDb29raWUiOiIzIn0.SWc2enpYVU9hTVpBMVF0UWFKVG5FTEwyUXBQYVZwb2ZKQUlaSEdrdXRHOD0&amp;encodeFailures=1&amp;srcWidth=&amp;srcHeight=&amp;width=665&amp;height=577&amp;action=Acces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ĺžnik 2">
            <a:extLst>
              <a:ext uri="{FF2B5EF4-FFF2-40B4-BE49-F238E27FC236}">
                <a16:creationId xmlns:a16="http://schemas.microsoft.com/office/drawing/2014/main" id="{F07ACB0F-E4E0-4AE1-A3FC-52DE7DC861C4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 -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přehled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možností pro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studenty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a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absolventy</a:t>
            </a:r>
            <a:endParaRPr lang="sk-SK" sz="2400" b="1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894317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AE8B99EC-BB1F-4173-84DA-8E38298AEB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076632" y="1268361"/>
            <a:ext cx="10117394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5000" b="1" dirty="0">
                <a:latin typeface="Open sans"/>
              </a:rPr>
              <a:t>Životopis a motivační dopis</a:t>
            </a:r>
          </a:p>
        </p:txBody>
      </p:sp>
      <p:sp>
        <p:nvSpPr>
          <p:cNvPr id="6" name="Obdĺžnik 2">
            <a:extLst>
              <a:ext uri="{FF2B5EF4-FFF2-40B4-BE49-F238E27FC236}">
                <a16:creationId xmlns:a16="http://schemas.microsoft.com/office/drawing/2014/main" id="{1B50CBC5-5D2A-41D3-A784-C56796735677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 -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přehled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možností pro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studenty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a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absolventy</a:t>
            </a:r>
            <a:endParaRPr lang="sk-SK" sz="2400" b="1">
              <a:solidFill>
                <a:schemeClr val="bg1"/>
              </a:solidFill>
              <a:latin typeface="Open sans"/>
            </a:endParaRPr>
          </a:p>
        </p:txBody>
      </p:sp>
      <p:pic>
        <p:nvPicPr>
          <p:cNvPr id="3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A7DE343A-030C-4606-97B4-14B894F7A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787" y="2333400"/>
            <a:ext cx="2743200" cy="38872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6" descr="Obsah obrázku text&#10;&#10;Popis se vygeneroval automaticky.">
            <a:extLst>
              <a:ext uri="{FF2B5EF4-FFF2-40B4-BE49-F238E27FC236}">
                <a16:creationId xmlns:a16="http://schemas.microsoft.com/office/drawing/2014/main" id="{81D2B311-A841-4D33-89BF-3339CB2C2A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499" y="3764843"/>
            <a:ext cx="7376651" cy="735977"/>
          </a:xfrm>
          <a:prstGeom prst="rect">
            <a:avLst/>
          </a:prstGeom>
        </p:spPr>
      </p:pic>
      <p:sp>
        <p:nvSpPr>
          <p:cNvPr id="7" name="Rovnoramenný trojúhelník 6">
            <a:extLst>
              <a:ext uri="{FF2B5EF4-FFF2-40B4-BE49-F238E27FC236}">
                <a16:creationId xmlns:a16="http://schemas.microsoft.com/office/drawing/2014/main" id="{F8FA8C86-2412-46B1-8EB4-64D37C7F838D}"/>
              </a:ext>
            </a:extLst>
          </p:cNvPr>
          <p:cNvSpPr/>
          <p:nvPr/>
        </p:nvSpPr>
        <p:spPr>
          <a:xfrm rot="16200000">
            <a:off x="3849212" y="3770333"/>
            <a:ext cx="417535" cy="741123"/>
          </a:xfrm>
          <a:prstGeom prst="triangle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257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98F638A7-1D59-4D24-9124-F88C90AB01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42"/>
          <a:stretch/>
        </p:blipFill>
        <p:spPr>
          <a:xfrm>
            <a:off x="-1929" y="-61052"/>
            <a:ext cx="12195858" cy="127581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630517" y="1268361"/>
            <a:ext cx="3718203" cy="24006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5000" b="1" dirty="0">
                <a:latin typeface="Open sans" panose="020B0604020202020204"/>
              </a:rPr>
              <a:t>Životopis </a:t>
            </a:r>
            <a:endParaRPr lang="cs-CZ" sz="5000" dirty="0"/>
          </a:p>
          <a:p>
            <a:r>
              <a:rPr lang="cs-CZ" sz="5000" b="1" dirty="0">
                <a:latin typeface="Open sans" panose="020B0604020202020204"/>
              </a:rPr>
              <a:t>a motivační dopis</a:t>
            </a:r>
            <a:endParaRPr lang="cs-CZ" sz="5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/>
          <a:srcRect t="7246" b="-161"/>
          <a:stretch/>
        </p:blipFill>
        <p:spPr>
          <a:xfrm>
            <a:off x="682640" y="1092538"/>
            <a:ext cx="6908237" cy="5569373"/>
          </a:xfrm>
          <a:prstGeom prst="rect">
            <a:avLst/>
          </a:prstGeom>
        </p:spPr>
      </p:pic>
      <p:sp>
        <p:nvSpPr>
          <p:cNvPr id="5" name="Obdĺžnik 2">
            <a:extLst>
              <a:ext uri="{FF2B5EF4-FFF2-40B4-BE49-F238E27FC236}">
                <a16:creationId xmlns:a16="http://schemas.microsoft.com/office/drawing/2014/main" id="{940C6BBC-1942-4647-93A7-80710A2859FA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 -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přehled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možností pro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studenty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a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absolventy</a:t>
            </a:r>
            <a:endParaRPr lang="sk-SK" sz="2400" b="1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53030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43469B60-37C8-44CB-9D8D-1BAD586E95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268360" y="1474839"/>
            <a:ext cx="10495997" cy="240065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5000" b="1" dirty="0">
                <a:solidFill>
                  <a:srgbClr val="000000"/>
                </a:solidFill>
                <a:latin typeface="Open sans"/>
              </a:rPr>
              <a:t>Europass využívá k popisu dovedností, oborů a kompetencí databázi ESCO</a:t>
            </a:r>
            <a:endParaRPr lang="cs-CZ" sz="5000" dirty="0">
              <a:latin typeface="Open san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268360" y="4076580"/>
            <a:ext cx="9999408" cy="218521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4000">
                <a:solidFill>
                  <a:srgbClr val="000000"/>
                </a:solidFill>
                <a:latin typeface="Open sans"/>
                <a:hlinkClick r:id="rId3"/>
              </a:rPr>
              <a:t>https://ec.europa.eu/esco/portal/home</a:t>
            </a:r>
            <a:endParaRPr lang="pl-PL" sz="4000">
              <a:solidFill>
                <a:srgbClr val="000000"/>
              </a:solidFill>
              <a:latin typeface="Open sans"/>
            </a:endParaRPr>
          </a:p>
          <a:p>
            <a:br>
              <a:rPr lang="pl-PL" sz="3200">
                <a:solidFill>
                  <a:srgbClr val="000000"/>
                </a:solidFill>
                <a:latin typeface="Open sans"/>
              </a:rPr>
            </a:br>
            <a:r>
              <a:rPr lang="pl-PL" sz="3200">
                <a:solidFill>
                  <a:srgbClr val="000000"/>
                </a:solidFill>
                <a:latin typeface="Open sans"/>
              </a:rPr>
              <a:t>ESCO je mnohojazyčný systém pro klasifikaci dovedností, kompetencí, kvalifikací a povolání v EU.</a:t>
            </a:r>
          </a:p>
        </p:txBody>
      </p:sp>
      <p:sp>
        <p:nvSpPr>
          <p:cNvPr id="4" name="Obdĺžnik 2">
            <a:extLst>
              <a:ext uri="{FF2B5EF4-FFF2-40B4-BE49-F238E27FC236}">
                <a16:creationId xmlns:a16="http://schemas.microsoft.com/office/drawing/2014/main" id="{461D7784-A4C3-480A-9388-792365872C5C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 -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přehled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možností pro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studenty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a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absolventy</a:t>
            </a:r>
            <a:endParaRPr lang="sk-SK" sz="2400" b="1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56946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DE6A1013-DFDA-4F65-A763-48A7029557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076632" y="1268361"/>
            <a:ext cx="10117394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5000" b="1">
                <a:latin typeface="Open sans"/>
              </a:rPr>
              <a:t>Životopis – reference pracovní zkušenosti, stáže</a:t>
            </a:r>
          </a:p>
        </p:txBody>
      </p:sp>
      <p:sp>
        <p:nvSpPr>
          <p:cNvPr id="6" name="Obdĺžnik 2">
            <a:extLst>
              <a:ext uri="{FF2B5EF4-FFF2-40B4-BE49-F238E27FC236}">
                <a16:creationId xmlns:a16="http://schemas.microsoft.com/office/drawing/2014/main" id="{28089086-524B-4BC8-8714-0DDB855C8E7B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 -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přehled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možností pro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studenty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a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absolventy</a:t>
            </a:r>
            <a:endParaRPr lang="sk-SK" sz="2400" b="1">
              <a:solidFill>
                <a:schemeClr val="bg1"/>
              </a:solidFill>
              <a:latin typeface="Open sans"/>
            </a:endParaRPr>
          </a:p>
        </p:txBody>
      </p:sp>
      <p:pic>
        <p:nvPicPr>
          <p:cNvPr id="8" name="Obrázek 8" descr="Obsah obrázku text&#10;&#10;Popis se vygeneroval automaticky.">
            <a:extLst>
              <a:ext uri="{FF2B5EF4-FFF2-40B4-BE49-F238E27FC236}">
                <a16:creationId xmlns:a16="http://schemas.microsoft.com/office/drawing/2014/main" id="{2F6D4E41-E10F-4209-8A04-9E1BA3B60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787" y="2902602"/>
            <a:ext cx="6749844" cy="381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64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F85AC417-B995-4AE1-8AD2-43AE8995DB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6" name="Obdĺžnik 2">
            <a:extLst>
              <a:ext uri="{FF2B5EF4-FFF2-40B4-BE49-F238E27FC236}">
                <a16:creationId xmlns:a16="http://schemas.microsoft.com/office/drawing/2014/main" id="{75F082B2-F0AE-4896-9D03-A27F1F0188F4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dirty="0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 dirty="0">
                <a:solidFill>
                  <a:schemeClr val="bg1"/>
                </a:solidFill>
                <a:latin typeface="Open sans"/>
              </a:rPr>
              <a:t> doklad o stáži</a:t>
            </a:r>
            <a:endParaRPr lang="sk-SK" sz="2400" b="1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5" name="Obrázek 6">
            <a:extLst>
              <a:ext uri="{FF2B5EF4-FFF2-40B4-BE49-F238E27FC236}">
                <a16:creationId xmlns:a16="http://schemas.microsoft.com/office/drawing/2014/main" id="{35FC761B-9E10-1046-9902-F7364E12D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358" y="3625196"/>
            <a:ext cx="2743200" cy="27432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8241078E-AE37-4C5D-D1A4-DD9C75C9C94F}"/>
              </a:ext>
            </a:extLst>
          </p:cNvPr>
          <p:cNvSpPr/>
          <p:nvPr/>
        </p:nvSpPr>
        <p:spPr>
          <a:xfrm>
            <a:off x="5547350" y="1031352"/>
            <a:ext cx="5964126" cy="1031923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800" b="1" dirty="0">
                <a:latin typeface="Open sans"/>
                <a:ea typeface="+mn-lt"/>
                <a:cs typeface="+mn-lt"/>
              </a:rPr>
              <a:t>Záznam praxe a pracovních zkušeností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0664BB25-49EE-B105-B14C-A3B35713C597}"/>
              </a:ext>
            </a:extLst>
          </p:cNvPr>
          <p:cNvSpPr/>
          <p:nvPr/>
        </p:nvSpPr>
        <p:spPr>
          <a:xfrm>
            <a:off x="5547348" y="2291390"/>
            <a:ext cx="5959392" cy="100223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800" b="1" dirty="0">
                <a:latin typeface="Open sans"/>
                <a:ea typeface="+mn-lt"/>
                <a:cs typeface="+mn-lt"/>
              </a:rPr>
              <a:t>Výsledky soutěží, dobrovolnictví a školních projektů :)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87F1008E-3548-48A6-B975-E8BC440189E5}"/>
              </a:ext>
            </a:extLst>
          </p:cNvPr>
          <p:cNvSpPr/>
          <p:nvPr/>
        </p:nvSpPr>
        <p:spPr>
          <a:xfrm>
            <a:off x="891424" y="1151668"/>
            <a:ext cx="3973471" cy="5619522"/>
          </a:xfrm>
          <a:custGeom>
            <a:avLst/>
            <a:gdLst/>
            <a:ahLst/>
            <a:cxnLst/>
            <a:rect l="l" t="t" r="r" b="b"/>
            <a:pathLst>
              <a:path w="7620271" h="10777048">
                <a:moveTo>
                  <a:pt x="0" y="0"/>
                </a:moveTo>
                <a:lnTo>
                  <a:pt x="7620271" y="0"/>
                </a:lnTo>
                <a:lnTo>
                  <a:pt x="7620271" y="10777048"/>
                </a:lnTo>
                <a:lnTo>
                  <a:pt x="0" y="107770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25400" cap="sq">
            <a:solidFill>
              <a:srgbClr val="4884C3"/>
            </a:solidFill>
            <a:prstDash val="solid"/>
            <a:miter/>
          </a:ln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2202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A0924257-985B-4F99-941B-9FC820DDE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endParaRPr lang="sk-SK" sz="2400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169227" y="1779145"/>
            <a:ext cx="7300285" cy="440120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628650" indent="-628650">
              <a:buFont typeface="Arial,Sans-Serif" panose="020F0302020204030204"/>
              <a:buChar char="•"/>
            </a:pPr>
            <a:r>
              <a:rPr lang="cs-CZ" sz="4000" dirty="0">
                <a:ea typeface="+mn-lt"/>
                <a:cs typeface="+mn-lt"/>
              </a:rPr>
              <a:t>digitální podoba PDF</a:t>
            </a:r>
            <a:endParaRPr lang="cs-CZ" dirty="0">
              <a:cs typeface="Calibri" panose="020F0502020204030204"/>
            </a:endParaRPr>
          </a:p>
          <a:p>
            <a:pPr marL="628650" indent="-628650">
              <a:buFont typeface="Arial,Sans-Serif" panose="020F0302020204030204"/>
              <a:buChar char="•"/>
            </a:pPr>
            <a:r>
              <a:rPr lang="cs-CZ" sz="4000" dirty="0">
                <a:ea typeface="+mn-lt"/>
                <a:cs typeface="+mn-lt"/>
              </a:rPr>
              <a:t>moderní design</a:t>
            </a:r>
            <a:endParaRPr lang="cs-CZ" dirty="0">
              <a:cs typeface="Calibri" panose="020F0502020204030204"/>
            </a:endParaRPr>
          </a:p>
          <a:p>
            <a:pPr marL="628650" indent="-628650">
              <a:buFont typeface="Arial,Sans-Serif" panose="020F0302020204030204"/>
              <a:buChar char="•"/>
            </a:pPr>
            <a:r>
              <a:rPr lang="cs-CZ" sz="4000" dirty="0">
                <a:ea typeface="+mn-lt"/>
                <a:cs typeface="+mn-lt"/>
              </a:rPr>
              <a:t>el. podpis tutora, firmy, školy</a:t>
            </a:r>
            <a:endParaRPr lang="en-US" sz="4000" dirty="0">
              <a:ea typeface="+mn-lt"/>
              <a:cs typeface="+mn-lt"/>
            </a:endParaRPr>
          </a:p>
          <a:p>
            <a:pPr marL="628650" indent="-628650">
              <a:buFont typeface="Arial,Sans-Serif" panose="020F0302020204030204"/>
              <a:buChar char="•"/>
            </a:pPr>
            <a:r>
              <a:rPr lang="cs-CZ" sz="4000" dirty="0">
                <a:ea typeface="+mn-lt"/>
                <a:cs typeface="+mn-lt"/>
              </a:rPr>
              <a:t>šablona pro 3 nejčastější typy</a:t>
            </a:r>
          </a:p>
          <a:p>
            <a:r>
              <a:rPr lang="cs-CZ" sz="4000" dirty="0">
                <a:ea typeface="+mn-lt"/>
                <a:cs typeface="+mn-lt"/>
              </a:rPr>
              <a:t>     VOLNĚ KE STAŽENÍ</a:t>
            </a:r>
            <a:endParaRPr lang="en-US" sz="4000" dirty="0">
              <a:ea typeface="+mn-lt"/>
              <a:cs typeface="+mn-lt"/>
            </a:endParaRPr>
          </a:p>
          <a:p>
            <a:pPr marL="628650" indent="-628650">
              <a:buFont typeface="Arial,Sans-Serif" panose="020F0302020204030204"/>
              <a:buChar char="•"/>
            </a:pPr>
            <a:r>
              <a:rPr lang="cs-CZ" sz="4000" dirty="0">
                <a:ea typeface="+mn-lt"/>
                <a:cs typeface="+mn-lt"/>
              </a:rPr>
              <a:t>kompatibilní s e-portfoliem </a:t>
            </a:r>
            <a:br>
              <a:rPr lang="cs-CZ" sz="4000" dirty="0">
                <a:ea typeface="+mn-lt"/>
                <a:cs typeface="+mn-lt"/>
              </a:rPr>
            </a:br>
            <a:r>
              <a:rPr lang="cs-CZ" sz="4000" dirty="0">
                <a:ea typeface="+mn-lt"/>
                <a:cs typeface="+mn-lt"/>
              </a:rPr>
              <a:t>a dalšími službami </a:t>
            </a:r>
            <a:endParaRPr lang="pl-PL" dirty="0">
              <a:cs typeface="Calibri" panose="020F0502020204030204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09924C9-625D-0C86-AE1E-5ADBA89E0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30" y="1296431"/>
            <a:ext cx="3566223" cy="5561569"/>
          </a:xfrm>
          <a:prstGeom prst="rect">
            <a:avLst/>
          </a:prstGeom>
        </p:spPr>
      </p:pic>
      <p:sp>
        <p:nvSpPr>
          <p:cNvPr id="6" name="Obdĺžnik 2">
            <a:extLst>
              <a:ext uri="{FF2B5EF4-FFF2-40B4-BE49-F238E27FC236}">
                <a16:creationId xmlns:a16="http://schemas.microsoft.com/office/drawing/2014/main" id="{5295DE76-1A3B-7FF2-3FF9-9D9985AC19D5}"/>
              </a:ext>
            </a:extLst>
          </p:cNvPr>
          <p:cNvSpPr/>
          <p:nvPr/>
        </p:nvSpPr>
        <p:spPr>
          <a:xfrm>
            <a:off x="521866" y="90768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dirty="0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 dirty="0">
                <a:solidFill>
                  <a:schemeClr val="bg1"/>
                </a:solidFill>
                <a:latin typeface="Open sans"/>
              </a:rPr>
              <a:t> doklad o stáži</a:t>
            </a:r>
            <a:endParaRPr lang="sk-SK" sz="2400" b="1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75790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352142" flipH="1">
            <a:off x="6226165" y="710116"/>
            <a:ext cx="6503242" cy="6475675"/>
          </a:xfrm>
          <a:custGeom>
            <a:avLst/>
            <a:gdLst/>
            <a:ahLst/>
            <a:cxnLst/>
            <a:rect l="l" t="t" r="r" b="b"/>
            <a:pathLst>
              <a:path w="9643068" h="9643068">
                <a:moveTo>
                  <a:pt x="9643068" y="0"/>
                </a:moveTo>
                <a:lnTo>
                  <a:pt x="0" y="0"/>
                </a:lnTo>
                <a:lnTo>
                  <a:pt x="0" y="9643068"/>
                </a:lnTo>
                <a:lnTo>
                  <a:pt x="9643068" y="9643068"/>
                </a:lnTo>
                <a:lnTo>
                  <a:pt x="9643068" y="0"/>
                </a:lnTo>
                <a:close/>
              </a:path>
            </a:pathLst>
          </a:custGeom>
          <a:blipFill>
            <a:blip r:embed="rId2">
              <a:alphaModFix amt="2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929" y="-2058"/>
            <a:ext cx="12195858" cy="1275814"/>
          </a:xfrm>
          <a:custGeom>
            <a:avLst/>
            <a:gdLst/>
            <a:ahLst/>
            <a:cxnLst/>
            <a:rect l="l" t="t" r="r" b="b"/>
            <a:pathLst>
              <a:path w="18293787" h="1913721">
                <a:moveTo>
                  <a:pt x="0" y="0"/>
                </a:moveTo>
                <a:lnTo>
                  <a:pt x="18293788" y="0"/>
                </a:lnTo>
                <a:lnTo>
                  <a:pt x="18293788" y="1913720"/>
                </a:lnTo>
                <a:lnTo>
                  <a:pt x="0" y="19137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8730" b="-68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445829" y="2204720"/>
            <a:ext cx="4653280" cy="4653280"/>
          </a:xfrm>
          <a:custGeom>
            <a:avLst/>
            <a:gdLst/>
            <a:ahLst/>
            <a:cxnLst/>
            <a:rect l="l" t="t" r="r" b="b"/>
            <a:pathLst>
              <a:path w="6817350" h="6817350">
                <a:moveTo>
                  <a:pt x="0" y="0"/>
                </a:moveTo>
                <a:lnTo>
                  <a:pt x="6817350" y="0"/>
                </a:lnTo>
                <a:lnTo>
                  <a:pt x="6817350" y="6817350"/>
                </a:lnTo>
                <a:lnTo>
                  <a:pt x="0" y="68173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56997" y="117290"/>
            <a:ext cx="11133976" cy="720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80"/>
              </a:lnSpc>
            </a:pPr>
            <a:r>
              <a:rPr lang="en-US" sz="2400" b="1" dirty="0">
                <a:solidFill>
                  <a:srgbClr val="FFFFFF"/>
                </a:solidFill>
                <a:latin typeface="Open Sans Bold"/>
              </a:rPr>
              <a:t>Co se </a:t>
            </a:r>
            <a:r>
              <a:rPr lang="en-US" sz="2400" b="1" dirty="0" err="1">
                <a:solidFill>
                  <a:srgbClr val="FFFFFF"/>
                </a:solidFill>
                <a:latin typeface="Open Sans Bold"/>
              </a:rPr>
              <a:t>dozvíte</a:t>
            </a:r>
            <a:r>
              <a:rPr lang="en-US" sz="2400" b="1" dirty="0">
                <a:solidFill>
                  <a:srgbClr val="FFFFFF"/>
                </a:solidFill>
                <a:latin typeface="Open Sans Bold"/>
              </a:rPr>
              <a:t>?</a:t>
            </a:r>
          </a:p>
          <a:p>
            <a:pPr algn="r">
              <a:lnSpc>
                <a:spcPts val="2880"/>
              </a:lnSpc>
            </a:pPr>
            <a:endParaRPr lang="en-US" sz="2400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D265243-103F-4B35-94AC-39FB222EDDD7}"/>
              </a:ext>
            </a:extLst>
          </p:cNvPr>
          <p:cNvSpPr/>
          <p:nvPr/>
        </p:nvSpPr>
        <p:spPr>
          <a:xfrm>
            <a:off x="688780" y="1755053"/>
            <a:ext cx="106574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pl-PL" sz="4000" dirty="0" err="1">
                <a:latin typeface="Open sans"/>
              </a:rPr>
              <a:t>Dovednosti</a:t>
            </a:r>
            <a:r>
              <a:rPr lang="pl-PL" sz="4000" dirty="0">
                <a:latin typeface="Open sans"/>
              </a:rPr>
              <a:t> </a:t>
            </a:r>
            <a:r>
              <a:rPr lang="pl-PL" sz="4000" dirty="0" err="1">
                <a:latin typeface="Open sans"/>
              </a:rPr>
              <a:t>budoucnosti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pl-PL" sz="4000" dirty="0">
                <a:latin typeface="Open sans"/>
              </a:rPr>
              <a:t>Test digitálních dovedností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pl-PL" sz="4000" dirty="0" err="1">
                <a:latin typeface="Open sans"/>
              </a:rPr>
              <a:t>Europass</a:t>
            </a:r>
            <a:r>
              <a:rPr lang="pl-PL" sz="4000" dirty="0">
                <a:latin typeface="Open sans"/>
              </a:rPr>
              <a:t> portfolio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pl-PL" sz="4000" dirty="0">
                <a:latin typeface="Open sans"/>
              </a:rPr>
              <a:t>Doklad o stáži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3D0FE14-C243-4909-BC0C-7EE15DBF9E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076632" y="1278257"/>
            <a:ext cx="10436341" cy="39395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5000" b="1" dirty="0">
                <a:latin typeface="Open sans"/>
              </a:rPr>
              <a:t>Kde má smysl tyto doklady mít?</a:t>
            </a:r>
          </a:p>
          <a:p>
            <a:endParaRPr lang="cs-CZ" sz="5000" b="1" dirty="0">
              <a:latin typeface="Open sans"/>
            </a:endParaRPr>
          </a:p>
          <a:p>
            <a:r>
              <a:rPr lang="cs-CZ" sz="5000" b="1" dirty="0">
                <a:latin typeface="Open sans"/>
              </a:rPr>
              <a:t>                            Profil </a:t>
            </a:r>
            <a:r>
              <a:rPr lang="cs-CZ" sz="5000" b="1" dirty="0" err="1">
                <a:latin typeface="Open sans"/>
              </a:rPr>
              <a:t>Europass</a:t>
            </a:r>
            <a:r>
              <a:rPr lang="cs-CZ" sz="5000" b="1" dirty="0">
                <a:latin typeface="Open sans"/>
              </a:rPr>
              <a:t> </a:t>
            </a:r>
            <a:br>
              <a:rPr lang="cs-CZ" sz="5000" b="1" dirty="0">
                <a:latin typeface="Open sans"/>
              </a:rPr>
            </a:br>
            <a:r>
              <a:rPr lang="cs-CZ" sz="5000" b="1" dirty="0">
                <a:latin typeface="Open sans"/>
              </a:rPr>
              <a:t>                            a portfolio</a:t>
            </a:r>
            <a:endParaRPr lang="cs-CZ" sz="5000" b="1" dirty="0">
              <a:latin typeface="Open sans"/>
              <a:ea typeface="Open sans"/>
              <a:cs typeface="Open sans"/>
            </a:endParaRPr>
          </a:p>
          <a:p>
            <a:pPr algn="r"/>
            <a:r>
              <a:rPr lang="cs-CZ" sz="5000" b="1" dirty="0">
                <a:latin typeface="Open sans"/>
                <a:hlinkClick r:id="rId4"/>
              </a:rPr>
              <a:t>www.europass.cz</a:t>
            </a:r>
            <a:endParaRPr lang="cs-CZ" sz="5000" b="1" dirty="0">
              <a:latin typeface="Open sans"/>
            </a:endParaRPr>
          </a:p>
        </p:txBody>
      </p:sp>
      <p:sp>
        <p:nvSpPr>
          <p:cNvPr id="2" name="AutoShape 2" descr="https://westeurope1-mediap.svc.ms/transform/thumbnail?provider=spo&amp;inputFormat=jpg&amp;cs=fFNQTw&amp;docid=https%3A%2F%2Fnidv.sharepoint.com%3A443%2F_api%2Fv2.0%2Fdrives%2Fb!VQFiurvjM0a7xsmuV7wSkwkgvJGlTBRLsnCbNvNcx7Nn6SpwwyWjRI8Fnk2ECup4%2Fitems%2F01J6MJ4IXLYP7XKYGJRBA3YU3XTIQCHA6M%3Fversion%3DPublished&amp;access_token=eyJ0eXAiOiJKV1QiLCJhbGciOiJub25lIn0.eyJhdWQiOiIwMDAwMDAwMy0wMDAwLTBmZjEtY2UwMC0wMDAwMDAwMDAwMDAvbmlkdi5zaGFyZXBvaW50LmNvbUBmODY4ODExZS01MzYwLTRhZWEtYTEzNy04OTBiMzQ4NWQ0M2EiLCJpc3MiOiIwMDAwMDAwMy0wMDAwLTBmZjEtY2UwMC0wMDAwMDAwMDAwMDAiLCJuYmYiOiIxNjE2NjE5NjAwIiwiZXhwIjoiMTYxNjY0MTIwMCIsImVuZHBvaW50dXJsIjoiS3VvSnpvdTk0TFdTZ01qQVlrUzduTE5pVjNGOGErbm43c2lQNE5BWEZOND0iLCJlbmRwb2ludHVybExlbmd0aCI6IjExMSIsImlzbG9vcGJhY2siOiJUcnVlIiwidmVyIjoiaGFzaGVkcHJvb2Z0b2tlbiIsInNpdGVpZCI6IlltRTJNakF4TlRVdFpUTmlZaTAwTmpNekxXSmlZell0WXpsaFpUVTNZbU14TWpreiIsInNpZ25pbl9zdGF0ZSI6IltcImttc2lcIl0iLCJuYW1laWQiOiIwIy5mfG1lbWJlcnNoaXB8aXJlbmEucGFsYW5vdmFAbnBpLmN6IiwibmlpIjoibWljcm9zb2Z0LnNoYXJlcG9pbnQiLCJpc3VzZXIiOiJ0cnVlIiwiY2FjaGVrZXkiOiIwaC5mfG1lbWJlcnNoaXB8MTAwMzIwMDA5MzNjYjFhY0BsaXZlLmNvbSIsInR0IjoiMCIsInVzZVBlcnNpc3RlbnRDb29raWUiOiIzIn0.SWc2enpYVU9hTVpBMVF0UWFKVG5FTEwyUXBQYVZwb2ZKQUlaSEdrdXRHOD0&amp;encodeFailures=1&amp;srcWidth=&amp;srcHeight=&amp;width=665&amp;height=577&amp;action=Acces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ĺžnik 2">
            <a:extLst>
              <a:ext uri="{FF2B5EF4-FFF2-40B4-BE49-F238E27FC236}">
                <a16:creationId xmlns:a16="http://schemas.microsoft.com/office/drawing/2014/main" id="{11F925E7-9ACF-4C7B-A0BB-C2353BD32334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 -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přehled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možností pro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studenty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a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absolventy</a:t>
            </a:r>
            <a:endParaRPr lang="sk-SK" sz="2400" b="1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10" name="AutoShape 10" descr="data:image/svg+xml;charset=utf8,%20%3Csvg%20width%3D'205'%20height%3D'203'%20xmlns%3D'http%3A%2F%2Fwww.w3.org%2F2000%2Fsvg'%20xmlns%3Axlink%3D'http%3A%2F%2Fwww.w3.org%2F1999%2Fxlink'%20overflow%3D'hidden'%3E%3Cdefs%3E%3CclipPath%20id%3D'clip0'%3E%3Crect%20x%3D'0'%20y%3D'0'%20width%3D'205'%20height%3D'203'%2F%3E%3C%2FclipPath%3E%3C%2Fdefs%3E%3Cg%20clip-path%3D'url(%23clip0)'%3E%3Cpath%20d%3D'M31.7187%2059.1026C35.9177%2059.0971%2039.7155%2056.6072%2041.3951%2052.7589L50.75%2052.7589C53.0858%2052.7589%2054.9792%2054.6522%2054.9792%2056.988L54.9792%2084.7652C57.1362%2083.9705%2059.386%2083.4552%2061.6739%2083.2321%2062.085%2081.3474%2062.6754%2079.5064%2063.4375%2077.7342L63.4375%2056.988C63.4292%2049.9843%2057.7537%2044.3088%2050.75%2044.3005L41.3951%2044.3005C39.0593%2038.9487%2032.8274%2036.5038%2027.4756%2038.8394%2022.1238%2041.1752%2019.6789%2047.4071%2022.0147%2052.7589%2023.6983%2056.6165%2027.5097%2059.1081%2031.7187%2059.1026Z'%20transform%3D'matrix(1.00985%200%200%201%20-2.23097e-05%202.62467e-06)'%2F%3E%3Cpath%20d%3D'M39.9445%20121.015C39.8493%20120.819%2039.7732%20120.62%2039.6844%20120.426L23.2604%20120.426C20.9247%20120.426%2019.0313%20118.532%2019.0313%20116.196L19.0313%20104.727C24.383%20102.391%2026.8279%2096.1592%2024.4924%2090.8074%2022.1566%2085.4556%2015.9247%2083.0107%2010.5729%2085.3463%205.22114%2087.682%202.77613%2093.9139%205.11184%2099.2657%206.17843%20101.71%208.12905%20103.66%2010.5729%20104.727L10.5729%20116.196C10.5811%20123.2%2016.2567%20128.876%2023.2604%20128.884L45.73%20128.884C43.3289%20126.644%2041.367%20123.975%2039.9445%20121.015Z'%20transform%3D'matrix(1.00985%200%200%201%20-2.23097e-05%202.62467e-06)'%2F%3E%3Cpath%20d%3D'M93.0417%2032.831%2093.0417%2059.1703C95.9164%2059.2752%2098.7629%2059.7776%20101.5%2060.6632L101.5%2032.831C106.852%2030.4953%20109.297%2024.2634%20106.961%2018.9116%20104.625%2013.5598%2098.3935%2011.1148%2093.0417%2013.4505%2087.6899%2015.7863%2085.245%2022.0181%2087.5805%2027.3699%2088.6471%2029.8137%2090.5978%2031.7644%2093.0417%2032.831Z'%20transform%3D'matrix(1.00985%200%200%201%20-2.23097e-05%202.62467e-06)'%2F%3E%3Cpath%20d%3D'M135.883%2075.9135C136.424%2076.2942%20136.94%2076.7044%20137.448%2077.1189L137.448%2069.6755C137.448%2067.3398%20139.341%2065.4464%20141.677%2065.4464L154.365%2065.4464C161.368%2065.4381%20167.044%2059.7626%20167.052%2052.7589L167.052%2049.7477C172.404%2047.4119%20174.849%2041.18%20172.513%2035.8282%20170.177%2030.4764%20163.946%2028.0315%20158.594%2030.3671%20153.242%2032.7029%20150.797%2038.9348%20153.133%2044.2866%20154.199%2046.7304%20156.15%2048.6811%20158.594%2049.7477L158.594%2052.7589C158.594%2055.0946%20156.7%2056.988%20154.365%2056.988L141.677%2056.988C134.673%2056.995%20128.997%2062.6714%20128.99%2069.6755L128.99%2072.4583C131.442%2073.272%20133.764%2074.4359%20135.883%2075.9135Z'%20transform%3D'matrix(1.00985%200%200%201%20-2.23097e-05%202.62467e-06)'%2F%3E%3Cpath%20d%3D'M71.8958%20136.196%2071.8958%20141.571C71.8958%20143.907%2070.0024%20145.801%2067.6667%20145.801L54.9792%20145.801C47.975%20145.807%2042.2986%20151.484%2042.2917%20158.488L42.2917%20161.499C36.9399%20163.835%2034.495%20170.067%2036.8305%20175.419%2039.1663%20180.77%2045.3982%20183.215%2050.75%20180.88%2056.1018%20178.544%2058.5467%20172.312%2056.2111%20166.96%2055.1445%20164.516%2053.1938%20162.566%2050.75%20161.499L50.75%20158.488C50.75%20156.152%2052.6434%20154.259%2054.9792%20154.259L67.6667%20154.259C74.6704%20154.251%2080.3459%20148.575%2080.3542%20141.571L80.3542%20136.196Z'%20transform%3D'matrix(1.00985%200%200%201%20-2.23097e-05%202.62467e-06)'%2F%3E%3Cpath%20d%3D'M188.198%2090.8214C183.999%2090.8268%20180.201%2093.3168%20178.522%2097.1651L157.56%2097.1651C160.134%2099.4968%20162.135%20102.392%20163.407%20105.623L178.522%20105.623C180.857%20110.975%20187.089%20113.42%20192.441%20111.085%20197.793%20108.749%20200.238%20102.517%20197.902%2097.1651%20196.219%2093.3075%20192.407%2090.8158%20188.198%2090.8214Z'%20transform%3D'matrix(1.00985%200%200%201%20-2.23097e-05%202.62467e-06)'%2F%3E%3Cpath%20d%3D'M169.167%20147.915C164.968%20147.921%20161.17%20150.411%20159.49%20154.259L150.135%20154.259C147.8%20154.259%20145.906%20152.365%20145.906%20150.03L145.906%20135.877C144.698%20136.082%20143.476%20136.189%20142.25%20136.196L137.448%20136.196%20137.448%20150.03C137.456%20157.033%20143.132%20162.709%20150.135%20162.717L159.49%20162.717C161.826%20168.069%20168.058%20170.514%20173.41%20168.178%20178.762%20165.843%20181.206%20159.611%20178.871%20154.259%20177.187%20150.401%20173.376%20147.91%20169.167%20147.915Z'%20transform%3D'matrix(1.00985%200%200%201%20-2.23097e-05%202.62467e-06)'%2F%3E%3Cpath%20d%3D'M112.073%20167.843%20112.073%20136.196%20103.615%20136.196%20103.615%20167.843C98.2628%20170.179%2095.8179%20176.411%2098.1535%20181.762%20100.489%20187.114%20106.721%20189.559%20112.073%20187.223%20117.425%20184.888%20119.87%20178.656%20117.534%20173.304%20116.467%20170.86%20114.517%20168.91%20112.073%20167.843Z'%20transform%3D'matrix(1.00985%200%200%201%20-2.23097e-05%202.62467e-06)'%2F%3E%3Cpath%20d%3D'M142.25%2097.5796C141.795%2097.5679%20141.34%2097.5906%20140.888%2097.6472L140.888%2097.5796C140.877%2091.0081%20137.651%2084.8576%20132.252%2081.1112%20126.815%2077.3316%20119.895%2076.3881%20113.644%2078.5737%20108.395%2068.6307%2097.0771%2063.5062%2086.1418%2066.1209%2075.2267%2068.6432%2067.4561%2078.3083%2067.3368%2089.5103L67.3368%2089.7218C59.8744%2088.5372%2052.3636%2091.5414%2047.7769%2097.5457%2043.2375%20103.509%2042.4209%20111.512%2045.6623%20118.269%2048.9503%20125.059%2055.7108%20129.487%2063.2493%20129.787L69.7813%20129.854%20142.25%20129.854C151.163%20129.956%20158.47%20122.814%20158.572%20113.902%20158.674%20104.989%20151.532%2097.6815%20142.62%2097.5796%20142.496%2097.5781%20142.373%2097.5781%20142.25%2097.5796Z'%20transform%3D'matrix(1.00985%200%200%201%20-2.23097e-05%202.62467e-06)'%2F%3E%3C%2Fg%3E%3C%2Fsvg%3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12" descr="data:image/svg+xml;charset=utf8,%20%3Csvg%20width%3D'205'%20height%3D'203'%20xmlns%3D'http%3A%2F%2Fwww.w3.org%2F2000%2Fsvg'%20xmlns%3Axlink%3D'http%3A%2F%2Fwww.w3.org%2F1999%2Fxlink'%20overflow%3D'hidden'%3E%3Cdefs%3E%3CclipPath%20id%3D'clip0'%3E%3Crect%20x%3D'0'%20y%3D'0'%20width%3D'205'%20height%3D'203'%2F%3E%3C%2FclipPath%3E%3C%2Fdefs%3E%3Cg%20clip-path%3D'url(%23clip0)'%3E%3Cpath%20d%3D'M31.7187%2059.1026C35.9177%2059.0971%2039.7155%2056.6072%2041.3951%2052.7589L50.75%2052.7589C53.0858%2052.7589%2054.9792%2054.6522%2054.9792%2056.988L54.9792%2084.7652C57.1362%2083.9705%2059.386%2083.4552%2061.6739%2083.2321%2062.085%2081.3474%2062.6754%2079.5064%2063.4375%2077.7342L63.4375%2056.988C63.4292%2049.9843%2057.7537%2044.3088%2050.75%2044.3005L41.3951%2044.3005C39.0593%2038.9487%2032.8274%2036.5038%2027.4756%2038.8394%2022.1238%2041.1752%2019.6789%2047.4071%2022.0147%2052.7589%2023.6983%2056.6165%2027.5097%2059.1081%2031.7187%2059.1026Z'%20transform%3D'matrix(1.00985%200%200%201%20-2.23097e-05%202.62467e-06)'%2F%3E%3Cpath%20d%3D'M39.9445%20121.015C39.8493%20120.819%2039.7732%20120.62%2039.6844%20120.426L23.2604%20120.426C20.9247%20120.426%2019.0313%20118.532%2019.0313%20116.196L19.0313%20104.727C24.383%20102.391%2026.8279%2096.1592%2024.4924%2090.8074%2022.1566%2085.4556%2015.9247%2083.0107%2010.5729%2085.3463%205.22114%2087.682%202.77613%2093.9139%205.11184%2099.2657%206.17843%20101.71%208.12905%20103.66%2010.5729%20104.727L10.5729%20116.196C10.5811%20123.2%2016.2567%20128.876%2023.2604%20128.884L45.73%20128.884C43.3289%20126.644%2041.367%20123.975%2039.9445%20121.015Z'%20transform%3D'matrix(1.00985%200%200%201%20-2.23097e-05%202.62467e-06)'%2F%3E%3Cpath%20d%3D'M93.0417%2032.831%2093.0417%2059.1703C95.9164%2059.2752%2098.7629%2059.7776%20101.5%2060.6632L101.5%2032.831C106.852%2030.4953%20109.297%2024.2634%20106.961%2018.9116%20104.625%2013.5598%2098.3935%2011.1148%2093.0417%2013.4505%2087.6899%2015.7863%2085.245%2022.0181%2087.5805%2027.3699%2088.6471%2029.8137%2090.5978%2031.7644%2093.0417%2032.831Z'%20transform%3D'matrix(1.00985%200%200%201%20-2.23097e-05%202.62467e-06)'%2F%3E%3Cpath%20d%3D'M135.883%2075.9135C136.424%2076.2942%20136.94%2076.7044%20137.448%2077.1189L137.448%2069.6755C137.448%2067.3398%20139.341%2065.4464%20141.677%2065.4464L154.365%2065.4464C161.368%2065.4381%20167.044%2059.7626%20167.052%2052.7589L167.052%2049.7477C172.404%2047.4119%20174.849%2041.18%20172.513%2035.8282%20170.177%2030.4764%20163.946%2028.0315%20158.594%2030.3671%20153.242%2032.7029%20150.797%2038.9348%20153.133%2044.2866%20154.199%2046.7304%20156.15%2048.6811%20158.594%2049.7477L158.594%2052.7589C158.594%2055.0946%20156.7%2056.988%20154.365%2056.988L141.677%2056.988C134.673%2056.995%20128.997%2062.6714%20128.99%2069.6755L128.99%2072.4583C131.442%2073.272%20133.764%2074.4359%20135.883%2075.9135Z'%20transform%3D'matrix(1.00985%200%200%201%20-2.23097e-05%202.62467e-06)'%2F%3E%3Cpath%20d%3D'M71.8958%20136.196%2071.8958%20141.571C71.8958%20143.907%2070.0024%20145.801%2067.6667%20145.801L54.9792%20145.801C47.975%20145.807%2042.2986%20151.484%2042.2917%20158.488L42.2917%20161.499C36.9399%20163.835%2034.495%20170.067%2036.8305%20175.419%2039.1663%20180.77%2045.3982%20183.215%2050.75%20180.88%2056.1018%20178.544%2058.5467%20172.312%2056.2111%20166.96%2055.1445%20164.516%2053.1938%20162.566%2050.75%20161.499L50.75%20158.488C50.75%20156.152%2052.6434%20154.259%2054.9792%20154.259L67.6667%20154.259C74.6704%20154.251%2080.3459%20148.575%2080.3542%20141.571L80.3542%20136.196Z'%20transform%3D'matrix(1.00985%200%200%201%20-2.23097e-05%202.62467e-06)'%2F%3E%3Cpath%20d%3D'M188.198%2090.8214C183.999%2090.8268%20180.201%2093.3168%20178.522%2097.1651L157.56%2097.1651C160.134%2099.4968%20162.135%20102.392%20163.407%20105.623L178.522%20105.623C180.857%20110.975%20187.089%20113.42%20192.441%20111.085%20197.793%20108.749%20200.238%20102.517%20197.902%2097.1651%20196.219%2093.3075%20192.407%2090.8158%20188.198%2090.8214Z'%20transform%3D'matrix(1.00985%200%200%201%20-2.23097e-05%202.62467e-06)'%2F%3E%3Cpath%20d%3D'M169.167%20147.915C164.968%20147.921%20161.17%20150.411%20159.49%20154.259L150.135%20154.259C147.8%20154.259%20145.906%20152.365%20145.906%20150.03L145.906%20135.877C144.698%20136.082%20143.476%20136.189%20142.25%20136.196L137.448%20136.196%20137.448%20150.03C137.456%20157.033%20143.132%20162.709%20150.135%20162.717L159.49%20162.717C161.826%20168.069%20168.058%20170.514%20173.41%20168.178%20178.762%20165.843%20181.206%20159.611%20178.871%20154.259%20177.187%20150.401%20173.376%20147.91%20169.167%20147.915Z'%20transform%3D'matrix(1.00985%200%200%201%20-2.23097e-05%202.62467e-06)'%2F%3E%3Cpath%20d%3D'M112.073%20167.843%20112.073%20136.196%20103.615%20136.196%20103.615%20167.843C98.2628%20170.179%2095.8179%20176.411%2098.1535%20181.762%20100.489%20187.114%20106.721%20189.559%20112.073%20187.223%20117.425%20184.888%20119.87%20178.656%20117.534%20173.304%20116.467%20170.86%20114.517%20168.91%20112.073%20167.843Z'%20transform%3D'matrix(1.00985%200%200%201%20-2.23097e-05%202.62467e-06)'%2F%3E%3Cpath%20d%3D'M142.25%2097.5796C141.795%2097.5679%20141.34%2097.5906%20140.888%2097.6472L140.888%2097.5796C140.877%2091.0081%20137.651%2084.8576%20132.252%2081.1112%20126.815%2077.3316%20119.895%2076.3881%20113.644%2078.5737%20108.395%2068.6307%2097.0771%2063.5062%2086.1418%2066.1209%2075.2267%2068.6432%2067.4561%2078.3083%2067.3368%2089.5103L67.3368%2089.7218C59.8744%2088.5372%2052.3636%2091.5414%2047.7769%2097.5457%2043.2375%20103.509%2042.4209%20111.512%2045.6623%20118.269%2048.9503%20125.059%2055.7108%20129.487%2063.2493%20129.787L69.7813%20129.854%20142.25%20129.854C151.163%20129.956%20158.47%20122.814%20158.572%20113.902%20158.674%20104.989%20151.532%2097.6815%20142.62%2097.5796%20142.496%2097.5781%20142.373%2097.5781%20142.25%2097.5796Z'%20transform%3D'matrix(1.00985%200%200%201%20-2.23097e-05%202.62467e-06)'%2F%3E%3C%2Fg%3E%3C%2Fsvg%3E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2787445" y="3244334"/>
            <a:ext cx="3427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/>
              <a:t> </a:t>
            </a:r>
          </a:p>
        </p:txBody>
      </p:sp>
      <p:pic>
        <p:nvPicPr>
          <p:cNvPr id="7" name="Obrázek 7">
            <a:extLst>
              <a:ext uri="{FF2B5EF4-FFF2-40B4-BE49-F238E27FC236}">
                <a16:creationId xmlns:a16="http://schemas.microsoft.com/office/drawing/2014/main" id="{A86DE014-07BA-47B6-A907-0E8E93B5C0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340" y="2721291"/>
            <a:ext cx="3438895" cy="3448791"/>
          </a:xfrm>
          <a:prstGeom prst="rect">
            <a:avLst/>
          </a:prstGeom>
          <a:ln w="25400"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2346338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5">
            <a:extLst>
              <a:ext uri="{FF2B5EF4-FFF2-40B4-BE49-F238E27FC236}">
                <a16:creationId xmlns:a16="http://schemas.microsoft.com/office/drawing/2014/main" id="{D28A8871-4472-442A-972D-71EDB6FA0E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1499611" y="1236717"/>
            <a:ext cx="9526139" cy="58785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cs-CZ" sz="3600" b="1" dirty="0">
                <a:latin typeface="Open sans"/>
              </a:rPr>
              <a:t>Co na to personalisté?</a:t>
            </a:r>
            <a:endParaRPr lang="cs-CZ" sz="3600" dirty="0">
              <a:latin typeface="Open sans"/>
            </a:endParaRPr>
          </a:p>
          <a:p>
            <a:pPr algn="just"/>
            <a:r>
              <a:rPr lang="cs-CZ" sz="3200" dirty="0">
                <a:latin typeface="Open sans"/>
              </a:rPr>
              <a:t>“Jsme rádi, když umí uchazeč své zkušenosti </a:t>
            </a:r>
            <a:br>
              <a:rPr lang="cs-CZ" sz="3200" dirty="0">
                <a:latin typeface="Open sans"/>
              </a:rPr>
            </a:br>
            <a:r>
              <a:rPr lang="cs-CZ" sz="3200" dirty="0">
                <a:latin typeface="Open sans"/>
              </a:rPr>
              <a:t>a dovednosti popsat a doložit. Když se náhodou nehodí přesně na pozici, na kterou se původně hlásil, často zvažujeme, zda by nebyl vhodný </a:t>
            </a:r>
            <a:br>
              <a:rPr lang="cs-CZ" sz="3200" dirty="0">
                <a:latin typeface="Open sans"/>
              </a:rPr>
            </a:br>
            <a:r>
              <a:rPr lang="cs-CZ" sz="3200" dirty="0">
                <a:latin typeface="Open sans"/>
              </a:rPr>
              <a:t>na jinou, kterou také obsazujeme. Pokud má své znalosti a dovednosti přesně popsané </a:t>
            </a:r>
            <a:br>
              <a:rPr lang="cs-CZ" sz="3200" dirty="0">
                <a:latin typeface="Open sans"/>
              </a:rPr>
            </a:br>
            <a:r>
              <a:rPr lang="cs-CZ" sz="3200" dirty="0">
                <a:latin typeface="Open sans"/>
              </a:rPr>
              <a:t>a doložené, je jednodušší pro něj takovou alternativu nalézt.“ </a:t>
            </a:r>
            <a:endParaRPr lang="cs-CZ" sz="2800" b="1" dirty="0">
              <a:latin typeface="Open sans"/>
            </a:endParaRPr>
          </a:p>
          <a:p>
            <a:endParaRPr lang="cs-CZ" sz="2800" b="1" dirty="0">
              <a:latin typeface="Open sans"/>
              <a:cs typeface="Times New Roman"/>
            </a:endParaRPr>
          </a:p>
          <a:p>
            <a:r>
              <a:rPr lang="cs-CZ" sz="2800" b="1" dirty="0">
                <a:latin typeface="Open sans"/>
              </a:rPr>
              <a:t>Tereza T., personalistka, Brno</a:t>
            </a:r>
          </a:p>
          <a:p>
            <a:pPr lvl="0" algn="just">
              <a:spcAft>
                <a:spcPts val="1200"/>
              </a:spcAft>
            </a:pPr>
            <a:endParaRPr lang="sk-SK" sz="2800" b="1" dirty="0">
              <a:latin typeface="Open san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ĺžnik 2">
            <a:extLst>
              <a:ext uri="{FF2B5EF4-FFF2-40B4-BE49-F238E27FC236}">
                <a16:creationId xmlns:a16="http://schemas.microsoft.com/office/drawing/2014/main" id="{FA5F4599-33A6-4B33-9109-85DFF8419C0F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na trhu práce</a:t>
            </a:r>
          </a:p>
        </p:txBody>
      </p:sp>
    </p:spTree>
    <p:extLst>
      <p:ext uri="{BB962C8B-B14F-4D97-AF65-F5344CB8AC3E}">
        <p14:creationId xmlns:p14="http://schemas.microsoft.com/office/powerpoint/2010/main" val="896292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98F638A7-1D59-4D24-9124-F88C90AB01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219079" y="1268361"/>
            <a:ext cx="10117400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5000" b="1" dirty="0">
                <a:latin typeface="Open sans"/>
              </a:rPr>
              <a:t>Kontaktujte naše </a:t>
            </a:r>
            <a:br>
              <a:rPr lang="cs-CZ" sz="5000" b="1" dirty="0">
                <a:latin typeface="Open sans"/>
              </a:rPr>
            </a:br>
            <a:r>
              <a:rPr lang="cs-CZ" sz="5000" b="1" dirty="0">
                <a:latin typeface="Open sans"/>
              </a:rPr>
              <a:t>klientské centrum</a:t>
            </a:r>
            <a:endParaRPr lang="cs-CZ" sz="5400" dirty="0"/>
          </a:p>
        </p:txBody>
      </p:sp>
      <p:sp>
        <p:nvSpPr>
          <p:cNvPr id="5" name="Obdĺžnik 2">
            <a:extLst>
              <a:ext uri="{FF2B5EF4-FFF2-40B4-BE49-F238E27FC236}">
                <a16:creationId xmlns:a16="http://schemas.microsoft.com/office/drawing/2014/main" id="{940C6BBC-1942-4647-93A7-80710A2859FA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endParaRPr lang="sk-SK" sz="2400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2DB8DAB-EE87-4B48-AC98-1DC8A46BB2D9}"/>
              </a:ext>
            </a:extLst>
          </p:cNvPr>
          <p:cNvSpPr txBox="1"/>
          <p:nvPr/>
        </p:nvSpPr>
        <p:spPr>
          <a:xfrm>
            <a:off x="1219079" y="2357824"/>
            <a:ext cx="7226576" cy="33547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cs-CZ" sz="2800" dirty="0">
              <a:latin typeface="Open Sans"/>
              <a:ea typeface="Open Sans"/>
              <a:cs typeface="Open Sans"/>
            </a:endParaRPr>
          </a:p>
          <a:p>
            <a:endParaRPr lang="cs-CZ" sz="2800" dirty="0">
              <a:latin typeface="Open Sans"/>
              <a:ea typeface="Open Sans"/>
              <a:cs typeface="Open Sans"/>
            </a:endParaRPr>
          </a:p>
          <a:p>
            <a:r>
              <a:rPr lang="cs-CZ" sz="2800" dirty="0">
                <a:latin typeface="Open Sans"/>
                <a:ea typeface="Open Sans"/>
                <a:cs typeface="Open Sans"/>
              </a:rPr>
              <a:t>Tel.: +420 773 765 000</a:t>
            </a:r>
            <a:endParaRPr lang="cs-CZ" sz="2800" dirty="0">
              <a:latin typeface="Open Sans"/>
              <a:ea typeface="Open Sans" panose="020B0606030504020204" pitchFamily="34" charset="0"/>
              <a:cs typeface="Open Sans"/>
            </a:endParaRPr>
          </a:p>
          <a:p>
            <a:r>
              <a:rPr lang="cs-CZ" sz="2800" dirty="0">
                <a:latin typeface="Open Sans"/>
                <a:ea typeface="Open Sans"/>
                <a:cs typeface="Open Sans"/>
              </a:rPr>
              <a:t>E-mail: </a:t>
            </a:r>
            <a:r>
              <a:rPr lang="cs-CZ" sz="2800" dirty="0">
                <a:latin typeface="Open Sans"/>
                <a:ea typeface="Open Sans"/>
                <a:cs typeface="Open Sans"/>
                <a:hlinkClick r:id="rId4"/>
              </a:rPr>
              <a:t>europass@npi.cz</a:t>
            </a:r>
            <a:endParaRPr lang="cs-CZ" sz="2800" dirty="0">
              <a:latin typeface="Open Sans"/>
              <a:ea typeface="Open Sans"/>
              <a:cs typeface="Open Sans"/>
            </a:endParaRPr>
          </a:p>
          <a:p>
            <a:endParaRPr lang="cs-CZ" sz="2800" dirty="0">
              <a:latin typeface="Open Sans"/>
              <a:ea typeface="Open Sans" panose="020B0606030504020204" pitchFamily="34" charset="0"/>
              <a:cs typeface="Open Sans"/>
            </a:endParaRPr>
          </a:p>
          <a:p>
            <a:r>
              <a:rPr lang="cs-CZ" sz="2800" dirty="0">
                <a:latin typeface="Open Sans"/>
                <a:ea typeface="Open Sans"/>
                <a:cs typeface="Open Sans"/>
                <a:hlinkClick r:id="rId5"/>
              </a:rPr>
              <a:t>www.europass.cz</a:t>
            </a:r>
            <a:endParaRPr lang="cs-CZ" sz="2800" dirty="0">
              <a:latin typeface="Open Sans"/>
              <a:ea typeface="Open Sans"/>
              <a:cs typeface="Open Sans"/>
            </a:endParaRPr>
          </a:p>
          <a:p>
            <a:r>
              <a:rPr lang="cs-CZ" sz="2800" dirty="0">
                <a:latin typeface="Open Sans"/>
                <a:ea typeface="Open Sans" panose="020B0606030504020204" pitchFamily="34" charset="0"/>
                <a:cs typeface="Open Sans"/>
                <a:hlinkClick r:id="rId6"/>
              </a:rPr>
              <a:t>www.eqf.cz</a:t>
            </a:r>
            <a:r>
              <a:rPr lang="cs-CZ" sz="2800" dirty="0">
                <a:latin typeface="Open Sans"/>
                <a:ea typeface="Open Sans" panose="020B0606030504020204" pitchFamily="34" charset="0"/>
                <a:cs typeface="Open Sans"/>
              </a:rPr>
              <a:t> </a:t>
            </a:r>
            <a:endParaRPr lang="cs-CZ" sz="2800" dirty="0">
              <a:latin typeface="Calibri"/>
              <a:ea typeface="Open Sans" panose="020B0606030504020204" pitchFamily="34" charset="0"/>
              <a:cs typeface="Calibri"/>
            </a:endParaRPr>
          </a:p>
          <a:p>
            <a:endParaRPr lang="cs-CZ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Obrázek 6" descr="Obsah obrázku text, elektronika&#10;&#10;Popis byl vytvořen automaticky">
            <a:extLst>
              <a:ext uri="{FF2B5EF4-FFF2-40B4-BE49-F238E27FC236}">
                <a16:creationId xmlns:a16="http://schemas.microsoft.com/office/drawing/2014/main" id="{0F7B49B6-CB87-2293-0800-E571E0C87D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638" y="1757779"/>
            <a:ext cx="4340126" cy="368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81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obrazovka&#10;&#10;Popis se vygeneroval automaticky.">
            <a:extLst>
              <a:ext uri="{FF2B5EF4-FFF2-40B4-BE49-F238E27FC236}">
                <a16:creationId xmlns:a16="http://schemas.microsoft.com/office/drawing/2014/main" id="{AB9CA245-1979-4EF8-B3C1-55B7D7C51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" t="7547" r="-27" b="60"/>
          <a:stretch/>
        </p:blipFill>
        <p:spPr>
          <a:xfrm>
            <a:off x="-11273" y="-122596"/>
            <a:ext cx="12200362" cy="614225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16908" y="3164332"/>
            <a:ext cx="9144000" cy="1714873"/>
          </a:xfrm>
        </p:spPr>
        <p:txBody>
          <a:bodyPr>
            <a:normAutofit fontScale="90000"/>
          </a:bodyPr>
          <a:lstStyle/>
          <a:p>
            <a:r>
              <a:rPr lang="sk-SK" err="1">
                <a:latin typeface="Open sans"/>
              </a:rPr>
              <a:t>Stay</a:t>
            </a:r>
            <a:r>
              <a:rPr lang="sk-SK">
                <a:latin typeface="Open sans"/>
              </a:rPr>
              <a:t> </a:t>
            </a:r>
            <a:r>
              <a:rPr lang="sk-SK" err="1">
                <a:latin typeface="Open sans"/>
              </a:rPr>
              <a:t>healthy</a:t>
            </a:r>
            <a:r>
              <a:rPr lang="sk-SK">
                <a:latin typeface="Open sans"/>
              </a:rPr>
              <a:t> </a:t>
            </a:r>
            <a:br>
              <a:rPr lang="sk-SK">
                <a:latin typeface="Open sans"/>
              </a:rPr>
            </a:br>
            <a:r>
              <a:rPr lang="sk-SK">
                <a:latin typeface="Open sans"/>
              </a:rPr>
              <a:t>and </a:t>
            </a:r>
            <a:r>
              <a:rPr lang="sk-SK" err="1">
                <a:latin typeface="Open sans"/>
              </a:rPr>
              <a:t>stay</a:t>
            </a:r>
            <a:r>
              <a:rPr lang="sk-SK">
                <a:latin typeface="Open sans"/>
              </a:rPr>
              <a:t> </a:t>
            </a:r>
            <a:r>
              <a:rPr lang="sk-SK" err="1">
                <a:latin typeface="Open sans"/>
              </a:rPr>
              <a:t>skilled</a:t>
            </a:r>
            <a:endParaRPr lang="sk-SK">
              <a:latin typeface="Open sans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943" y="5499996"/>
            <a:ext cx="2172173" cy="106608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908" y="5499124"/>
            <a:ext cx="5102942" cy="107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13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29" y="-2058"/>
            <a:ext cx="12195858" cy="1275814"/>
          </a:xfrm>
          <a:custGeom>
            <a:avLst/>
            <a:gdLst/>
            <a:ahLst/>
            <a:cxnLst/>
            <a:rect l="l" t="t" r="r" b="b"/>
            <a:pathLst>
              <a:path w="18293787" h="1913721">
                <a:moveTo>
                  <a:pt x="0" y="0"/>
                </a:moveTo>
                <a:lnTo>
                  <a:pt x="18293788" y="0"/>
                </a:lnTo>
                <a:lnTo>
                  <a:pt x="18293788" y="1913720"/>
                </a:lnTo>
                <a:lnTo>
                  <a:pt x="0" y="19137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8730" b="-68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18274" y="108143"/>
            <a:ext cx="11178426" cy="348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80"/>
              </a:lnSpc>
            </a:pPr>
            <a:r>
              <a:rPr lang="en-US" sz="2400" b="1" dirty="0" err="1">
                <a:solidFill>
                  <a:srgbClr val="FFFFFF"/>
                </a:solidFill>
                <a:latin typeface="Open Sans Bold"/>
              </a:rPr>
              <a:t>Dovednosti</a:t>
            </a:r>
            <a:r>
              <a:rPr lang="en-US" sz="2400" b="1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Open Sans Bold"/>
              </a:rPr>
              <a:t>budoucnosti</a:t>
            </a:r>
            <a:endParaRPr lang="en-US" sz="2400" b="1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32" name="Obdélník 31">
            <a:hlinkClick r:id="rId3"/>
            <a:extLst>
              <a:ext uri="{FF2B5EF4-FFF2-40B4-BE49-F238E27FC236}">
                <a16:creationId xmlns:a16="http://schemas.microsoft.com/office/drawing/2014/main" id="{A429BCDF-C7D1-4C0F-B2D0-ABA8DA6B09E7}"/>
              </a:ext>
            </a:extLst>
          </p:cNvPr>
          <p:cNvSpPr/>
          <p:nvPr/>
        </p:nvSpPr>
        <p:spPr>
          <a:xfrm>
            <a:off x="630034" y="1762554"/>
            <a:ext cx="3339603" cy="1655457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u="sng">
                <a:solidFill>
                  <a:schemeClr val="bg1"/>
                </a:solidFill>
                <a:latin typeface="Open sans"/>
              </a:rPr>
              <a:t>Měkké </a:t>
            </a:r>
          </a:p>
          <a:p>
            <a:pPr algn="ctr"/>
            <a:r>
              <a:rPr lang="cs-CZ" sz="3200" b="1" u="sng">
                <a:solidFill>
                  <a:schemeClr val="bg1"/>
                </a:solidFill>
                <a:latin typeface="Open sans"/>
              </a:rPr>
              <a:t>dovednosti</a:t>
            </a:r>
            <a:endParaRPr lang="cs-CZ" sz="3200" b="1" u="sng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37" name="Obdélník 36">
            <a:hlinkClick r:id="rId4"/>
            <a:extLst>
              <a:ext uri="{FF2B5EF4-FFF2-40B4-BE49-F238E27FC236}">
                <a16:creationId xmlns:a16="http://schemas.microsoft.com/office/drawing/2014/main" id="{C8AF0CBF-2C60-4DC4-B136-57786257BEE0}"/>
              </a:ext>
            </a:extLst>
          </p:cNvPr>
          <p:cNvSpPr/>
          <p:nvPr/>
        </p:nvSpPr>
        <p:spPr>
          <a:xfrm>
            <a:off x="4426198" y="1762554"/>
            <a:ext cx="3339603" cy="1655457"/>
          </a:xfrm>
          <a:prstGeom prst="rect">
            <a:avLst/>
          </a:prstGeom>
          <a:solidFill>
            <a:srgbClr val="C650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u="sng" dirty="0">
                <a:solidFill>
                  <a:schemeClr val="bg1"/>
                </a:solidFill>
                <a:latin typeface="Open sans"/>
              </a:rPr>
              <a:t>Podnikavost</a:t>
            </a:r>
          </a:p>
        </p:txBody>
      </p:sp>
      <p:sp>
        <p:nvSpPr>
          <p:cNvPr id="42" name="Obdélník 41">
            <a:hlinkClick r:id="rId5"/>
            <a:extLst>
              <a:ext uri="{FF2B5EF4-FFF2-40B4-BE49-F238E27FC236}">
                <a16:creationId xmlns:a16="http://schemas.microsoft.com/office/drawing/2014/main" id="{973FABCE-4671-484F-830C-10CAB0234979}"/>
              </a:ext>
            </a:extLst>
          </p:cNvPr>
          <p:cNvSpPr/>
          <p:nvPr/>
        </p:nvSpPr>
        <p:spPr>
          <a:xfrm>
            <a:off x="8222363" y="1762553"/>
            <a:ext cx="3339603" cy="1655457"/>
          </a:xfrm>
          <a:prstGeom prst="rect">
            <a:avLst/>
          </a:prstGeom>
          <a:solidFill>
            <a:srgbClr val="6C3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u="sng" dirty="0">
                <a:solidFill>
                  <a:schemeClr val="bg1"/>
                </a:solidFill>
                <a:latin typeface="Open sans"/>
              </a:rPr>
              <a:t>Kompetence pro průmysl 4.0</a:t>
            </a:r>
          </a:p>
        </p:txBody>
      </p:sp>
      <p:sp>
        <p:nvSpPr>
          <p:cNvPr id="47" name="Obdélník 46">
            <a:hlinkClick r:id="rId6"/>
            <a:extLst>
              <a:ext uri="{FF2B5EF4-FFF2-40B4-BE49-F238E27FC236}">
                <a16:creationId xmlns:a16="http://schemas.microsoft.com/office/drawing/2014/main" id="{95EE8BB2-8C6C-4A0C-B3A3-E21EF0315953}"/>
              </a:ext>
            </a:extLst>
          </p:cNvPr>
          <p:cNvSpPr/>
          <p:nvPr/>
        </p:nvSpPr>
        <p:spPr>
          <a:xfrm>
            <a:off x="630033" y="3906809"/>
            <a:ext cx="3339603" cy="1655457"/>
          </a:xfrm>
          <a:prstGeom prst="rect">
            <a:avLst/>
          </a:prstGeom>
          <a:solidFill>
            <a:srgbClr val="376C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u="sng" dirty="0">
                <a:solidFill>
                  <a:schemeClr val="bg1"/>
                </a:solidFill>
                <a:latin typeface="Open sans"/>
              </a:rPr>
              <a:t>Dovednosti</a:t>
            </a:r>
          </a:p>
          <a:p>
            <a:pPr algn="ctr"/>
            <a:r>
              <a:rPr lang="cs-CZ" sz="3200" b="1" u="sng" dirty="0">
                <a:solidFill>
                  <a:schemeClr val="bg1"/>
                </a:solidFill>
                <a:latin typeface="Open sans"/>
              </a:rPr>
              <a:t>řízení vlastní</a:t>
            </a:r>
          </a:p>
          <a:p>
            <a:pPr algn="ctr"/>
            <a:r>
              <a:rPr lang="cs-CZ" sz="3200" b="1" u="sng" dirty="0">
                <a:solidFill>
                  <a:schemeClr val="bg1"/>
                </a:solidFill>
                <a:latin typeface="Open sans"/>
              </a:rPr>
              <a:t>kariéry</a:t>
            </a:r>
          </a:p>
        </p:txBody>
      </p:sp>
      <p:sp>
        <p:nvSpPr>
          <p:cNvPr id="48" name="Obdélník 47">
            <a:hlinkClick r:id="rId7"/>
            <a:extLst>
              <a:ext uri="{FF2B5EF4-FFF2-40B4-BE49-F238E27FC236}">
                <a16:creationId xmlns:a16="http://schemas.microsoft.com/office/drawing/2014/main" id="{EFE6E5C8-215A-4780-B1B4-0FDFB0F56E18}"/>
              </a:ext>
            </a:extLst>
          </p:cNvPr>
          <p:cNvSpPr/>
          <p:nvPr/>
        </p:nvSpPr>
        <p:spPr>
          <a:xfrm>
            <a:off x="4426197" y="3906809"/>
            <a:ext cx="3339603" cy="1655457"/>
          </a:xfrm>
          <a:prstGeom prst="rect">
            <a:avLst/>
          </a:prstGeom>
          <a:solidFill>
            <a:srgbClr val="5959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u="sng" dirty="0">
                <a:solidFill>
                  <a:schemeClr val="bg1"/>
                </a:solidFill>
                <a:latin typeface="Open sans"/>
              </a:rPr>
              <a:t>Digitální</a:t>
            </a:r>
          </a:p>
          <a:p>
            <a:pPr algn="ctr"/>
            <a:r>
              <a:rPr lang="cs-CZ" sz="3200" b="1" u="sng" dirty="0">
                <a:solidFill>
                  <a:schemeClr val="bg1"/>
                </a:solidFill>
                <a:latin typeface="Open sans"/>
              </a:rPr>
              <a:t>dovednosti</a:t>
            </a:r>
          </a:p>
        </p:txBody>
      </p:sp>
      <p:sp>
        <p:nvSpPr>
          <p:cNvPr id="49" name="Obdélník 48">
            <a:hlinkClick r:id="rId8"/>
            <a:extLst>
              <a:ext uri="{FF2B5EF4-FFF2-40B4-BE49-F238E27FC236}">
                <a16:creationId xmlns:a16="http://schemas.microsoft.com/office/drawing/2014/main" id="{4FD14588-B4AD-4291-867F-ED48F44099FD}"/>
              </a:ext>
            </a:extLst>
          </p:cNvPr>
          <p:cNvSpPr/>
          <p:nvPr/>
        </p:nvSpPr>
        <p:spPr>
          <a:xfrm>
            <a:off x="8222361" y="3906809"/>
            <a:ext cx="3339603" cy="1655457"/>
          </a:xfrm>
          <a:prstGeom prst="rect">
            <a:avLst/>
          </a:prstGeom>
          <a:solidFill>
            <a:srgbClr val="3B9E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u="sng" dirty="0">
                <a:solidFill>
                  <a:schemeClr val="bg1"/>
                </a:solidFill>
                <a:latin typeface="Open sans"/>
              </a:rPr>
              <a:t>Zelené dovednosti</a:t>
            </a:r>
          </a:p>
          <a:p>
            <a:pPr algn="ctr"/>
            <a:r>
              <a:rPr lang="cs-CZ" sz="3200" b="1" u="sng" dirty="0">
                <a:solidFill>
                  <a:schemeClr val="bg1"/>
                </a:solidFill>
                <a:latin typeface="Open sans"/>
              </a:rPr>
              <a:t>(green </a:t>
            </a:r>
            <a:r>
              <a:rPr lang="cs-CZ" sz="3200" b="1" u="sng" dirty="0" err="1">
                <a:solidFill>
                  <a:schemeClr val="bg1"/>
                </a:solidFill>
                <a:latin typeface="Open sans"/>
              </a:rPr>
              <a:t>skills</a:t>
            </a:r>
            <a:r>
              <a:rPr lang="cs-CZ" sz="3200" b="1" u="sng" dirty="0">
                <a:solidFill>
                  <a:schemeClr val="bg1"/>
                </a:solidFill>
                <a:latin typeface="Open san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817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2F19364-B1C4-44A3-A593-AA713EC40866}"/>
              </a:ext>
            </a:extLst>
          </p:cNvPr>
          <p:cNvSpPr/>
          <p:nvPr/>
        </p:nvSpPr>
        <p:spPr>
          <a:xfrm>
            <a:off x="5922786" y="588786"/>
            <a:ext cx="6269214" cy="6269214"/>
          </a:xfrm>
          <a:custGeom>
            <a:avLst/>
            <a:gdLst/>
            <a:ahLst/>
            <a:cxnLst/>
            <a:rect l="l" t="t" r="r" b="b"/>
            <a:pathLst>
              <a:path w="9568140" h="9568140">
                <a:moveTo>
                  <a:pt x="0" y="0"/>
                </a:moveTo>
                <a:lnTo>
                  <a:pt x="9568140" y="0"/>
                </a:lnTo>
                <a:lnTo>
                  <a:pt x="9568140" y="9568140"/>
                </a:lnTo>
                <a:lnTo>
                  <a:pt x="0" y="9568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/>
            </a:stretch>
          </a:blipFill>
        </p:spPr>
      </p:sp>
      <p:pic>
        <p:nvPicPr>
          <p:cNvPr id="2" name="Obrázek 5">
            <a:extLst>
              <a:ext uri="{FF2B5EF4-FFF2-40B4-BE49-F238E27FC236}">
                <a16:creationId xmlns:a16="http://schemas.microsoft.com/office/drawing/2014/main" id="{A0924257-985B-4F99-941B-9FC820DDE0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>
                <a:solidFill>
                  <a:schemeClr val="bg1"/>
                </a:solidFill>
                <a:latin typeface="Open sans"/>
              </a:rPr>
              <a:t>Europass -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přehled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služeb</a:t>
            </a:r>
            <a:endParaRPr lang="sk-SK" sz="2400" b="1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F5C5B45-A68E-4BE7-B2EB-7A31D41F7940}"/>
              </a:ext>
            </a:extLst>
          </p:cNvPr>
          <p:cNvSpPr/>
          <p:nvPr/>
        </p:nvSpPr>
        <p:spPr>
          <a:xfrm>
            <a:off x="696036" y="5193072"/>
            <a:ext cx="8610195" cy="138075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cs-CZ" sz="2800" b="1">
                <a:latin typeface="Open sans"/>
                <a:ea typeface="+mn-lt"/>
                <a:cs typeface="+mn-lt"/>
              </a:rPr>
              <a:t>  </a:t>
            </a:r>
            <a:endParaRPr lang="cs-CZ"/>
          </a:p>
          <a:p>
            <a:r>
              <a:rPr lang="cs-CZ" sz="3200" b="1">
                <a:latin typeface="Open sans"/>
                <a:ea typeface="Open sans"/>
                <a:cs typeface="Open sans"/>
              </a:rPr>
              <a:t> Test digitálních dovedností</a:t>
            </a:r>
            <a:endParaRPr lang="cs-CZ"/>
          </a:p>
          <a:p>
            <a:r>
              <a:rPr lang="cs-CZ" sz="3200" b="1">
                <a:latin typeface="Open sans"/>
                <a:ea typeface="+mn-lt"/>
                <a:cs typeface="+mn-lt"/>
              </a:rPr>
              <a:t> Evropské Digitální certifikáty</a:t>
            </a:r>
            <a:endParaRPr lang="cs-CZ">
              <a:cs typeface="Calibri"/>
            </a:endParaRPr>
          </a:p>
          <a:p>
            <a:r>
              <a:rPr lang="cs-CZ" sz="3200" b="1">
                <a:latin typeface="Open sans"/>
                <a:ea typeface="+mn-lt"/>
                <a:cs typeface="+mn-lt"/>
              </a:rPr>
              <a:t>   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F025B7F-0F10-41B8-AC58-3743B93182F4}"/>
              </a:ext>
            </a:extLst>
          </p:cNvPr>
          <p:cNvSpPr/>
          <p:nvPr/>
        </p:nvSpPr>
        <p:spPr>
          <a:xfrm>
            <a:off x="696037" y="3431771"/>
            <a:ext cx="11095628" cy="1504420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l-PL" sz="3200" b="1">
                <a:latin typeface="Open sans"/>
                <a:ea typeface="+mn-lt"/>
                <a:cs typeface="+mn-lt"/>
              </a:rPr>
              <a:t>  Terminologie vzdělávání a trhu práce ve 29 jazycích</a:t>
            </a:r>
          </a:p>
          <a:p>
            <a:r>
              <a:rPr lang="pl-PL" sz="2800" b="1">
                <a:latin typeface="Open sans"/>
                <a:ea typeface="+mn-lt"/>
                <a:cs typeface="+mn-lt"/>
              </a:rPr>
              <a:t> - </a:t>
            </a:r>
            <a:r>
              <a:rPr lang="pl-PL" sz="2800">
                <a:latin typeface="Open sans"/>
                <a:ea typeface="+mn-lt"/>
                <a:cs typeface="+mn-lt"/>
              </a:rPr>
              <a:t>Europass dodatek k osvědčení</a:t>
            </a:r>
          </a:p>
          <a:p>
            <a:r>
              <a:rPr lang="pl-PL" sz="2800">
                <a:latin typeface="Open sans"/>
                <a:ea typeface="+mn-lt"/>
                <a:cs typeface="+mn-lt"/>
              </a:rPr>
              <a:t> - Popis dovedností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F5C5B45-A68E-4BE7-B2EB-7A31D41F7940}"/>
              </a:ext>
            </a:extLst>
          </p:cNvPr>
          <p:cNvSpPr/>
          <p:nvPr/>
        </p:nvSpPr>
        <p:spPr>
          <a:xfrm>
            <a:off x="696037" y="1530636"/>
            <a:ext cx="6076708" cy="1506818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cs-CZ" sz="3200" b="1" dirty="0">
                <a:latin typeface="Open sans"/>
                <a:ea typeface="+mn-lt"/>
                <a:cs typeface="+mn-lt"/>
              </a:rPr>
              <a:t>  </a:t>
            </a:r>
            <a:r>
              <a:rPr lang="cs-CZ" sz="3200" b="1" dirty="0" err="1">
                <a:latin typeface="Open sans"/>
                <a:ea typeface="+mn-lt"/>
                <a:cs typeface="+mn-lt"/>
              </a:rPr>
              <a:t>Europass</a:t>
            </a:r>
            <a:r>
              <a:rPr lang="cs-CZ" sz="3200" b="1" dirty="0">
                <a:latin typeface="Open sans"/>
                <a:ea typeface="+mn-lt"/>
                <a:cs typeface="+mn-lt"/>
              </a:rPr>
              <a:t> není jen životopis</a:t>
            </a:r>
          </a:p>
          <a:p>
            <a:r>
              <a:rPr lang="cs-CZ" sz="2800" dirty="0">
                <a:latin typeface="Open sans"/>
                <a:ea typeface="+mn-lt"/>
                <a:cs typeface="+mn-lt"/>
              </a:rPr>
              <a:t>- Profil a portfolio</a:t>
            </a:r>
          </a:p>
          <a:p>
            <a:r>
              <a:rPr lang="cs-CZ" sz="2800" dirty="0">
                <a:latin typeface="Open sans"/>
                <a:ea typeface="+mn-lt"/>
                <a:cs typeface="+mn-lt"/>
              </a:rPr>
              <a:t>- </a:t>
            </a:r>
            <a:r>
              <a:rPr lang="cs-CZ" sz="2800" dirty="0" err="1">
                <a:latin typeface="Open sans"/>
                <a:ea typeface="+mn-lt"/>
                <a:cs typeface="+mn-lt"/>
              </a:rPr>
              <a:t>Europass</a:t>
            </a:r>
            <a:r>
              <a:rPr lang="cs-CZ" sz="2800" dirty="0">
                <a:latin typeface="Open sans"/>
                <a:ea typeface="+mn-lt"/>
                <a:cs typeface="+mn-lt"/>
              </a:rPr>
              <a:t> doklad o stáži</a:t>
            </a:r>
            <a:endParaRPr lang="cs-CZ" sz="28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90048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A0924257-985B-4F99-941B-9FC820DDE0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696037" y="86811"/>
            <a:ext cx="11241963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dirty="0" err="1">
                <a:solidFill>
                  <a:schemeClr val="bg1"/>
                </a:solidFill>
                <a:latin typeface="Open sans"/>
              </a:rPr>
              <a:t>Europass</a:t>
            </a:r>
            <a:endParaRPr lang="sk-SK" sz="2400" b="1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F5C5B45-A68E-4BE7-B2EB-7A31D41F7940}"/>
              </a:ext>
            </a:extLst>
          </p:cNvPr>
          <p:cNvSpPr/>
          <p:nvPr/>
        </p:nvSpPr>
        <p:spPr>
          <a:xfrm>
            <a:off x="4525918" y="1887270"/>
            <a:ext cx="7157240" cy="835276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sz="2800" b="1">
                <a:latin typeface="Open sans"/>
                <a:ea typeface="+mn-lt"/>
                <a:cs typeface="+mn-lt"/>
              </a:rPr>
              <a:t>Test digitálních dovedností</a:t>
            </a:r>
            <a:endParaRPr lang="cs-CZ" sz="2800">
              <a:latin typeface="Open sans"/>
            </a:endParaRPr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D8053641-7810-4221-B601-96317BB87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1085" y="3189019"/>
            <a:ext cx="3113855" cy="3150011"/>
          </a:xfrm>
          <a:prstGeom prst="rect">
            <a:avLst/>
          </a:prstGeom>
          <a:ln w="28575">
            <a:solidFill>
              <a:srgbClr val="4472C4"/>
            </a:solidFill>
          </a:ln>
        </p:spPr>
      </p:pic>
      <p:sp>
        <p:nvSpPr>
          <p:cNvPr id="11" name="TextovéPole 10"/>
          <p:cNvSpPr txBox="1"/>
          <p:nvPr/>
        </p:nvSpPr>
        <p:spPr>
          <a:xfrm>
            <a:off x="4451192" y="3271400"/>
            <a:ext cx="3476258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/>
              <a:t>od 15 let věku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/>
              <a:t>25 minut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/>
              <a:t>v 5 oblastech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/>
              <a:t>ve 29 jazycích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/>
              <a:t>certifikát</a:t>
            </a:r>
          </a:p>
          <a:p>
            <a:r>
              <a:rPr lang="cs-CZ" sz="3200"/>
              <a:t>	</a:t>
            </a:r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E0DDF8B7-F63C-1441-7816-21C882278D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29" y="1428913"/>
            <a:ext cx="4530271" cy="521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37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hlinkClick r:id="rId2" tooltip="https://europass.cz/co-je-europass/test-digitalnich-dovednosti"/>
          </p:cNvPr>
          <p:cNvSpPr/>
          <p:nvPr/>
        </p:nvSpPr>
        <p:spPr>
          <a:xfrm>
            <a:off x="2123331" y="0"/>
            <a:ext cx="7945339" cy="6858000"/>
          </a:xfrm>
          <a:custGeom>
            <a:avLst/>
            <a:gdLst/>
            <a:ahLst/>
            <a:cxnLst/>
            <a:rect l="l" t="t" r="r" b="b"/>
            <a:pathLst>
              <a:path w="11918008" h="10287000">
                <a:moveTo>
                  <a:pt x="0" y="0"/>
                </a:moveTo>
                <a:lnTo>
                  <a:pt x="11918008" y="0"/>
                </a:lnTo>
                <a:lnTo>
                  <a:pt x="1191800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 flipV="1">
            <a:off x="-1859605" y="4417948"/>
            <a:ext cx="5456076" cy="2509795"/>
          </a:xfrm>
          <a:custGeom>
            <a:avLst/>
            <a:gdLst/>
            <a:ahLst/>
            <a:cxnLst/>
            <a:rect l="l" t="t" r="r" b="b"/>
            <a:pathLst>
              <a:path w="8184114" h="3764692">
                <a:moveTo>
                  <a:pt x="0" y="3764693"/>
                </a:moveTo>
                <a:lnTo>
                  <a:pt x="8184114" y="3764693"/>
                </a:lnTo>
                <a:lnTo>
                  <a:pt x="8184114" y="0"/>
                </a:lnTo>
                <a:lnTo>
                  <a:pt x="0" y="0"/>
                </a:lnTo>
                <a:lnTo>
                  <a:pt x="0" y="376469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8626420" y="-310350"/>
            <a:ext cx="5341666" cy="2457166"/>
          </a:xfrm>
          <a:custGeom>
            <a:avLst/>
            <a:gdLst/>
            <a:ahLst/>
            <a:cxnLst/>
            <a:rect l="l" t="t" r="r" b="b"/>
            <a:pathLst>
              <a:path w="8012499" h="3685749">
                <a:moveTo>
                  <a:pt x="0" y="0"/>
                </a:moveTo>
                <a:lnTo>
                  <a:pt x="8012499" y="0"/>
                </a:lnTo>
                <a:lnTo>
                  <a:pt x="8012499" y="3685749"/>
                </a:lnTo>
                <a:lnTo>
                  <a:pt x="0" y="36857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A0924257-985B-4F99-941B-9FC820DDE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>
                <a:solidFill>
                  <a:schemeClr val="bg1"/>
                </a:solidFill>
                <a:latin typeface="Open sans"/>
              </a:rPr>
              <a:t>Test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digitálních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dovedností</a:t>
            </a:r>
            <a:endParaRPr lang="sk-SK" sz="2400" b="1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112362" y="1263193"/>
            <a:ext cx="10081663" cy="774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cs-CZ" sz="4400" b="1">
                <a:latin typeface="Open sans"/>
              </a:rPr>
              <a:t>Výhody pro jednotlivce: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896465" y="2304094"/>
            <a:ext cx="6486616" cy="4462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/>
              <a:t>srozumitelné otázky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/>
              <a:t>dostatek času na odpovědi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/>
              <a:t>odpovědi jsou jasné a jednoznačné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/>
              <a:t>zpráva o výsledku je srozumitelná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/>
              <a:t>příjemné prostředí a grafika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>
              <a:cs typeface="Calibri" panose="020F0502020204030204"/>
            </a:endParaRPr>
          </a:p>
          <a:p>
            <a:pPr algn="r"/>
            <a:r>
              <a:rPr lang="cs-CZ" sz="2800">
                <a:cs typeface="Calibri" panose="020F0502020204030204"/>
              </a:rPr>
              <a:t>Zpětná vazba, únor-červenec 2022</a:t>
            </a:r>
            <a:endParaRPr lang="cs-CZ" sz="3200">
              <a:cs typeface="Calibri" panose="020F0502020204030204"/>
            </a:endParaRPr>
          </a:p>
          <a:p>
            <a:r>
              <a:rPr lang="cs-CZ" sz="3200"/>
              <a:t>	</a:t>
            </a:r>
          </a:p>
        </p:txBody>
      </p:sp>
      <p:pic>
        <p:nvPicPr>
          <p:cNvPr id="4" name="Obrázek 4" descr="Obsah obrázku osoba, mobilní telefon&#10;&#10;Popis se vygeneroval automaticky.">
            <a:extLst>
              <a:ext uri="{FF2B5EF4-FFF2-40B4-BE49-F238E27FC236}">
                <a16:creationId xmlns:a16="http://schemas.microsoft.com/office/drawing/2014/main" id="{84880242-D75F-E56C-5AC1-E3E7C885F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85" y="1509177"/>
            <a:ext cx="3677557" cy="534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6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DA2723CA-074F-45DD-BBBF-6076CEB8F5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8" name="Obdĺžnik 2">
            <a:extLst>
              <a:ext uri="{FF2B5EF4-FFF2-40B4-BE49-F238E27FC236}">
                <a16:creationId xmlns:a16="http://schemas.microsoft.com/office/drawing/2014/main" id="{CEB46AEB-B80D-465F-9917-D4D36278E183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>
                <a:solidFill>
                  <a:schemeClr val="bg1"/>
                </a:solidFill>
                <a:latin typeface="Open sans"/>
              </a:rPr>
              <a:t>Europass </a:t>
            </a:r>
            <a:endParaRPr lang="sk-SK" sz="2400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9" name="Obrázek 9" descr="Obsah obrázku text&#10;&#10;Popis se vygeneroval automaticky.">
            <a:extLst>
              <a:ext uri="{FF2B5EF4-FFF2-40B4-BE49-F238E27FC236}">
                <a16:creationId xmlns:a16="http://schemas.microsoft.com/office/drawing/2014/main" id="{96141A18-0FFE-449F-903C-CB8E777CA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901" y="1075148"/>
            <a:ext cx="7056406" cy="5505740"/>
          </a:xfrm>
          <a:prstGeom prst="rect">
            <a:avLst/>
          </a:prstGeom>
        </p:spPr>
      </p:pic>
      <p:pic>
        <p:nvPicPr>
          <p:cNvPr id="3" name="Obrázek 5">
            <a:extLst>
              <a:ext uri="{FF2B5EF4-FFF2-40B4-BE49-F238E27FC236}">
                <a16:creationId xmlns:a16="http://schemas.microsoft.com/office/drawing/2014/main" id="{D8053641-7810-4221-B601-96317BB873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1085" y="3189019"/>
            <a:ext cx="3409207" cy="3448792"/>
          </a:xfrm>
          <a:prstGeom prst="rect">
            <a:avLst/>
          </a:prstGeom>
          <a:ln w="28575"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1432847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A0924257-985B-4F99-941B-9FC820DDE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42"/>
          <a:stretch/>
        </p:blipFill>
        <p:spPr>
          <a:xfrm>
            <a:off x="-1929" y="-61052"/>
            <a:ext cx="12195858" cy="1275814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dirty="0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 dirty="0">
                <a:solidFill>
                  <a:schemeClr val="bg1"/>
                </a:solidFill>
                <a:latin typeface="Open sans"/>
              </a:rPr>
              <a:t>  - </a:t>
            </a:r>
            <a:r>
              <a:rPr lang="sk-SK" sz="2400" b="1" dirty="0" err="1">
                <a:solidFill>
                  <a:schemeClr val="bg1"/>
                </a:solidFill>
                <a:latin typeface="Open sans"/>
              </a:rPr>
              <a:t>přehled</a:t>
            </a:r>
            <a:r>
              <a:rPr lang="sk-SK" sz="2400" b="1" dirty="0">
                <a:solidFill>
                  <a:schemeClr val="bg1"/>
                </a:solidFill>
                <a:latin typeface="Open sans"/>
              </a:rPr>
              <a:t> možností pro </a:t>
            </a:r>
            <a:r>
              <a:rPr lang="sk-SK" sz="2400" b="1" dirty="0" err="1">
                <a:solidFill>
                  <a:schemeClr val="bg1"/>
                </a:solidFill>
                <a:latin typeface="Open sans"/>
              </a:rPr>
              <a:t>studenty</a:t>
            </a:r>
            <a:r>
              <a:rPr lang="sk-SK" sz="2400" b="1" dirty="0">
                <a:solidFill>
                  <a:schemeClr val="bg1"/>
                </a:solidFill>
                <a:latin typeface="Open sans"/>
              </a:rPr>
              <a:t> a </a:t>
            </a:r>
            <a:r>
              <a:rPr lang="sk-SK" sz="2400" b="1" dirty="0" err="1">
                <a:solidFill>
                  <a:schemeClr val="bg1"/>
                </a:solidFill>
                <a:latin typeface="Open sans"/>
              </a:rPr>
              <a:t>absolventy</a:t>
            </a:r>
            <a:endParaRPr lang="sk-SK" sz="2400" b="1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70155" y="1362625"/>
            <a:ext cx="1027962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50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Jak se připravit na další studium a kariéru po vysoké škole?</a:t>
            </a:r>
          </a:p>
          <a:p>
            <a:pPr algn="ctr"/>
            <a:endParaRPr lang="cs-CZ" sz="2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ctr"/>
            <a:r>
              <a:rPr lang="cs-CZ" sz="4400" dirty="0" err="1">
                <a:solidFill>
                  <a:srgbClr val="004B8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hlinkClick r:id="rId3"/>
              </a:rPr>
              <a:t>Europass</a:t>
            </a:r>
            <a:r>
              <a:rPr lang="cs-CZ" sz="4400" dirty="0">
                <a:solidFill>
                  <a:srgbClr val="004B8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hlinkClick r:id="rId3"/>
              </a:rPr>
              <a:t> portfolio</a:t>
            </a:r>
            <a:r>
              <a:rPr lang="cs-CZ" sz="4400" dirty="0">
                <a:solidFill>
                  <a:srgbClr val="004B8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cs-CZ" sz="4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prezentuje vaše vzdělání, pracovní zkušenosti, </a:t>
            </a:r>
          </a:p>
          <a:p>
            <a:pPr algn="ctr"/>
            <a:r>
              <a:rPr lang="cs-CZ" sz="4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motivaci, dovednosti, kvalifikaci </a:t>
            </a:r>
            <a:br>
              <a:rPr lang="cs-CZ" sz="4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cs-CZ" sz="4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 dobrovolnickou činnost.</a:t>
            </a:r>
          </a:p>
        </p:txBody>
      </p:sp>
    </p:spTree>
    <p:extLst>
      <p:ext uri="{BB962C8B-B14F-4D97-AF65-F5344CB8AC3E}">
        <p14:creationId xmlns:p14="http://schemas.microsoft.com/office/powerpoint/2010/main" val="5149739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8F1AC69858E4A498F8993B65EF17F6B" ma:contentTypeVersion="17" ma:contentTypeDescription="Vytvoří nový dokument" ma:contentTypeScope="" ma:versionID="870b46817446c149ec1cfa531fbda65f">
  <xsd:schema xmlns:xsd="http://www.w3.org/2001/XMLSchema" xmlns:xs="http://www.w3.org/2001/XMLSchema" xmlns:p="http://schemas.microsoft.com/office/2006/metadata/properties" xmlns:ns2="a3a03eae-6385-4128-ab34-ed0548930d23" xmlns:ns3="d587bba8-dfa3-48b2-97c2-330c066cf189" targetNamespace="http://schemas.microsoft.com/office/2006/metadata/properties" ma:root="true" ma:fieldsID="ecb1da4030d372b729490cd42fe1e516" ns2:_="" ns3:_="">
    <xsd:import namespace="a3a03eae-6385-4128-ab34-ed0548930d23"/>
    <xsd:import namespace="d587bba8-dfa3-48b2-97c2-330c066cf1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a03eae-6385-4128-ab34-ed0548930d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Značky obrázků" ma:readOnly="false" ma:fieldId="{5cf76f15-5ced-4ddc-b409-7134ff3c332f}" ma:taxonomyMulti="true" ma:sspId="27dd16fa-df82-42a5-acbd-34776075af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87bba8-dfa3-48b2-97c2-330c066cf18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b776764-e7d0-4eba-9ec8-5f6f1d7aa533}" ma:internalName="TaxCatchAll" ma:showField="CatchAllData" ma:web="d587bba8-dfa3-48b2-97c2-330c066cf1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587bba8-dfa3-48b2-97c2-330c066cf189">
      <UserInfo>
        <DisplayName>Biskup Jiří</DisplayName>
        <AccountId>2447</AccountId>
        <AccountType/>
      </UserInfo>
    </SharedWithUsers>
    <lcf76f155ced4ddcb4097134ff3c332f xmlns="a3a03eae-6385-4128-ab34-ed0548930d23">
      <Terms xmlns="http://schemas.microsoft.com/office/infopath/2007/PartnerControls"/>
    </lcf76f155ced4ddcb4097134ff3c332f>
    <TaxCatchAll xmlns="d587bba8-dfa3-48b2-97c2-330c066cf189" xsi:nil="true"/>
  </documentManagement>
</p:properties>
</file>

<file path=customXml/itemProps1.xml><?xml version="1.0" encoding="utf-8"?>
<ds:datastoreItem xmlns:ds="http://schemas.openxmlformats.org/officeDocument/2006/customXml" ds:itemID="{CF5BEC43-E16C-40EC-8BB2-6F97C2514366}">
  <ds:schemaRefs>
    <ds:schemaRef ds:uri="a3a03eae-6385-4128-ab34-ed0548930d23"/>
    <ds:schemaRef ds:uri="d587bba8-dfa3-48b2-97c2-330c066cf1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B2AA65E-9478-4E07-8462-051E438FBF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18EC44-39AE-4894-BE84-7EF89F6B83CC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d587bba8-dfa3-48b2-97c2-330c066cf189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  <ds:schemaRef ds:uri="a3a03eae-6385-4128-ab34-ed0548930d2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724</Words>
  <Application>Microsoft Office PowerPoint</Application>
  <PresentationFormat>Širokoúhlá obrazovka</PresentationFormat>
  <Paragraphs>129</Paragraphs>
  <Slides>23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2" baseType="lpstr">
      <vt:lpstr>Arial</vt:lpstr>
      <vt:lpstr>Arial,Sans-Serif</vt:lpstr>
      <vt:lpstr>Calibri</vt:lpstr>
      <vt:lpstr>Calibri Light</vt:lpstr>
      <vt:lpstr>Open sans</vt:lpstr>
      <vt:lpstr>Open sans</vt:lpstr>
      <vt:lpstr>Open Sans Bold</vt:lpstr>
      <vt:lpstr>Times New Roman</vt:lpstr>
      <vt:lpstr>Motív balíka Office</vt:lpstr>
      <vt:lpstr>Jak na dovednosti budoucnosti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Stay healthy  and stay skilled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Budúcnosť OVP na Slovensku</dc:title>
  <dc:creator>User</dc:creator>
  <cp:lastModifiedBy>Zemková Gabriela</cp:lastModifiedBy>
  <cp:revision>39</cp:revision>
  <dcterms:created xsi:type="dcterms:W3CDTF">2021-03-17T10:52:54Z</dcterms:created>
  <dcterms:modified xsi:type="dcterms:W3CDTF">2024-03-01T13:28:15Z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0x010100A8F1AC69858E4A498F8993B65EF17F6B</vt:lpwstr>
  </property>
  <property fmtid="{D5CDD505-2E9C-101B-9397-08002B2CF9AE}" pid="3" name="MediaServiceImageTags">
    <vt:lpwstr/>
  </property>
</Properties>
</file>